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4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399" r:id="rId40"/>
    <p:sldId id="292" r:id="rId41"/>
    <p:sldId id="293" r:id="rId42"/>
    <p:sldId id="397" r:id="rId43"/>
    <p:sldId id="398" r:id="rId44"/>
    <p:sldId id="400"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96" r:id="rId138"/>
    <p:sldId id="388" r:id="rId139"/>
    <p:sldId id="389" r:id="rId140"/>
    <p:sldId id="390" r:id="rId141"/>
    <p:sldId id="391" r:id="rId142"/>
    <p:sldId id="392" r:id="rId143"/>
  </p:sldIdLst>
  <p:sldSz cx="12188825"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C528A45-AF0E-4991-BBC7-B4B42323211C}" type="datetimeFigureOut">
              <a:rPr lang="en-SG" smtClean="0"/>
              <a:t>9/6/2025</a:t>
            </a:fld>
            <a:endParaRPr lang="en-SG"/>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FE821C99-B76A-485F-975E-7EF8D94E6200}" type="slidenum">
              <a:rPr lang="en-SG" smtClean="0"/>
              <a:t>‹#›</a:t>
            </a:fld>
            <a:endParaRPr lang="en-SG"/>
          </a:p>
        </p:txBody>
      </p:sp>
    </p:spTree>
    <p:extLst>
      <p:ext uri="{BB962C8B-B14F-4D97-AF65-F5344CB8AC3E}">
        <p14:creationId xmlns:p14="http://schemas.microsoft.com/office/powerpoint/2010/main" val="2084887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E821C99-B76A-485F-975E-7EF8D94E6200}" type="slidenum">
              <a:rPr lang="en-SG" smtClean="0"/>
              <a:t>16</a:t>
            </a:fld>
            <a:endParaRPr lang="en-SG"/>
          </a:p>
        </p:txBody>
      </p:sp>
    </p:spTree>
    <p:extLst>
      <p:ext uri="{BB962C8B-B14F-4D97-AF65-F5344CB8AC3E}">
        <p14:creationId xmlns:p14="http://schemas.microsoft.com/office/powerpoint/2010/main" val="820058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6996E0EC-CBBC-47BE-A4A8-E39B1F3E015A}"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p:nvPr>
        </p:nvSpPr>
        <p:spPr>
          <a:xfrm>
            <a:off x="609120" y="160452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8" name="PlaceHolder 3"/>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C4516491-1BBD-4743-863D-4BA6C4CE9E50}"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1"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2"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3" name="PlaceHolder 5"/>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67C621A9-78A0-4F2C-BA1A-0007CDE6B4A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5" name="PlaceHolder 2"/>
          <p:cNvSpPr>
            <a:spLocks noGrp="1"/>
          </p:cNvSpPr>
          <p:nvPr>
            <p:ph/>
          </p:nvPr>
        </p:nvSpPr>
        <p:spPr>
          <a:xfrm>
            <a:off x="6091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6" name="PlaceHolder 3"/>
          <p:cNvSpPr>
            <a:spLocks noGrp="1"/>
          </p:cNvSpPr>
          <p:nvPr>
            <p:ph/>
          </p:nvPr>
        </p:nvSpPr>
        <p:spPr>
          <a:xfrm>
            <a:off x="431820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7" name="PlaceHolder 4"/>
          <p:cNvSpPr>
            <a:spLocks noGrp="1"/>
          </p:cNvSpPr>
          <p:nvPr>
            <p:ph/>
          </p:nvPr>
        </p:nvSpPr>
        <p:spPr>
          <a:xfrm>
            <a:off x="80269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8" name="PlaceHolder 5"/>
          <p:cNvSpPr>
            <a:spLocks noGrp="1"/>
          </p:cNvSpPr>
          <p:nvPr>
            <p:ph/>
          </p:nvPr>
        </p:nvSpPr>
        <p:spPr>
          <a:xfrm>
            <a:off x="6091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9" name="PlaceHolder 6"/>
          <p:cNvSpPr>
            <a:spLocks noGrp="1"/>
          </p:cNvSpPr>
          <p:nvPr>
            <p:ph/>
          </p:nvPr>
        </p:nvSpPr>
        <p:spPr>
          <a:xfrm>
            <a:off x="431820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0" name="PlaceHolder 7"/>
          <p:cNvSpPr>
            <a:spLocks noGrp="1"/>
          </p:cNvSpPr>
          <p:nvPr>
            <p:ph/>
          </p:nvPr>
        </p:nvSpPr>
        <p:spPr>
          <a:xfrm>
            <a:off x="80269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E5BF4076-142A-4A2B-8DDF-FE6A63095FC0}"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3EB8210C-8B9E-4AB0-83BD-EFBBF4A5253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609120" y="1604520"/>
            <a:ext cx="1096956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784301B2-0378-4659-BBF5-84B54096526A}"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p:nvPr>
        </p:nvSpPr>
        <p:spPr>
          <a:xfrm>
            <a:off x="609120" y="1604520"/>
            <a:ext cx="1096956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E04F8DD-AEB8-4DC1-BDB6-ED0FC17467B8}"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2"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67F33287-9A74-4CDC-AB7D-6CA68896EBF3}"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AA55CE6E-057D-4981-8EA8-C4551D14D2D1}"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120" y="273600"/>
            <a:ext cx="1096956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0029FF89-5B6F-4A16-8A4F-481097CD5735}"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7"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8"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180000A4-D2C0-4F21-8AA4-ACFAF7C7B9D8}"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 name="PlaceHolder 2"/>
          <p:cNvSpPr>
            <a:spLocks noGrp="1"/>
          </p:cNvSpPr>
          <p:nvPr>
            <p:ph type="subTitle"/>
          </p:nvPr>
        </p:nvSpPr>
        <p:spPr>
          <a:xfrm>
            <a:off x="609120" y="1604520"/>
            <a:ext cx="1096956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F67649BE-3E2B-4378-961E-153DD90AD6A1}"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1"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2" name="PlaceHolder 4"/>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E5C7BDDD-C222-4504-B48B-628DBA4843BD}"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5"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6" name="PlaceHolder 4"/>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18DCD92A-AFC9-4245-B3B0-4EB8A29E568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p:nvPr>
        </p:nvSpPr>
        <p:spPr>
          <a:xfrm>
            <a:off x="609120" y="160452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9" name="PlaceHolder 3"/>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7FB5F9FE-501C-4EA5-AED8-4C0D69438633}"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2"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3"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4" name="PlaceHolder 5"/>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E5413C7E-E361-4103-97B4-9DA9D87ACBCB}"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6091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7" name="PlaceHolder 3"/>
          <p:cNvSpPr>
            <a:spLocks noGrp="1"/>
          </p:cNvSpPr>
          <p:nvPr>
            <p:ph/>
          </p:nvPr>
        </p:nvSpPr>
        <p:spPr>
          <a:xfrm>
            <a:off x="431820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8" name="PlaceHolder 4"/>
          <p:cNvSpPr>
            <a:spLocks noGrp="1"/>
          </p:cNvSpPr>
          <p:nvPr>
            <p:ph/>
          </p:nvPr>
        </p:nvSpPr>
        <p:spPr>
          <a:xfrm>
            <a:off x="80269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9" name="PlaceHolder 5"/>
          <p:cNvSpPr>
            <a:spLocks noGrp="1"/>
          </p:cNvSpPr>
          <p:nvPr>
            <p:ph/>
          </p:nvPr>
        </p:nvSpPr>
        <p:spPr>
          <a:xfrm>
            <a:off x="6091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0" name="PlaceHolder 6"/>
          <p:cNvSpPr>
            <a:spLocks noGrp="1"/>
          </p:cNvSpPr>
          <p:nvPr>
            <p:ph/>
          </p:nvPr>
        </p:nvSpPr>
        <p:spPr>
          <a:xfrm>
            <a:off x="431820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1" name="PlaceHolder 7"/>
          <p:cNvSpPr>
            <a:spLocks noGrp="1"/>
          </p:cNvSpPr>
          <p:nvPr>
            <p:ph/>
          </p:nvPr>
        </p:nvSpPr>
        <p:spPr>
          <a:xfrm>
            <a:off x="80269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5A52D489-D412-4DB6-A873-1F2FD53E84B3}"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7C1ED69B-E2D8-4F90-B486-A4D6665D26AB}"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subTitle"/>
          </p:nvPr>
        </p:nvSpPr>
        <p:spPr>
          <a:xfrm>
            <a:off x="609120" y="1604520"/>
            <a:ext cx="1096956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6290E151-6218-45E7-9BD6-BAFD749C619A}"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p:nvPr>
        </p:nvSpPr>
        <p:spPr>
          <a:xfrm>
            <a:off x="609120" y="1604520"/>
            <a:ext cx="1096956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C45FB9EA-4787-4338-9285-12B4B1B69E1A}"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3"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9C4184BD-6654-4BA7-944D-B444D7615511}"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016C945B-EF9A-45BF-81E0-F2D3E179EAD3}"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p:nvPr>
        </p:nvSpPr>
        <p:spPr>
          <a:xfrm>
            <a:off x="609120" y="1604520"/>
            <a:ext cx="1096956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C589192F-187C-419B-89D0-4A7B43C5BBA7}"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120" y="273600"/>
            <a:ext cx="1096956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7054F246-CF36-4AEF-9F5F-A6B919F1956B}"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7"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8"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9"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24C3E52F-C2CA-46E7-89C6-FDDEBA489364}"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1"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2"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3" name="PlaceHolder 4"/>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330026F5-3C96-47DA-ADB7-809BBC89C804}"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6"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07" name="PlaceHolder 4"/>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678C5FE-DF2E-411F-8CA4-543614FF087E}"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9" name="PlaceHolder 2"/>
          <p:cNvSpPr>
            <a:spLocks noGrp="1"/>
          </p:cNvSpPr>
          <p:nvPr>
            <p:ph/>
          </p:nvPr>
        </p:nvSpPr>
        <p:spPr>
          <a:xfrm>
            <a:off x="609120" y="160452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0" name="PlaceHolder 3"/>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75353A99-0FA8-43B2-819B-2BDCF86AD7B8}"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3"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4"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5" name="PlaceHolder 5"/>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81A0E343-088D-4922-A176-ED2D17BAD75C}"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p:nvPr>
        </p:nvSpPr>
        <p:spPr>
          <a:xfrm>
            <a:off x="6091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8" name="PlaceHolder 3"/>
          <p:cNvSpPr>
            <a:spLocks noGrp="1"/>
          </p:cNvSpPr>
          <p:nvPr>
            <p:ph/>
          </p:nvPr>
        </p:nvSpPr>
        <p:spPr>
          <a:xfrm>
            <a:off x="431820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9" name="PlaceHolder 4"/>
          <p:cNvSpPr>
            <a:spLocks noGrp="1"/>
          </p:cNvSpPr>
          <p:nvPr>
            <p:ph/>
          </p:nvPr>
        </p:nvSpPr>
        <p:spPr>
          <a:xfrm>
            <a:off x="8026920" y="160452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0" name="PlaceHolder 5"/>
          <p:cNvSpPr>
            <a:spLocks noGrp="1"/>
          </p:cNvSpPr>
          <p:nvPr>
            <p:ph/>
          </p:nvPr>
        </p:nvSpPr>
        <p:spPr>
          <a:xfrm>
            <a:off x="6091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1" name="PlaceHolder 6"/>
          <p:cNvSpPr>
            <a:spLocks noGrp="1"/>
          </p:cNvSpPr>
          <p:nvPr>
            <p:ph/>
          </p:nvPr>
        </p:nvSpPr>
        <p:spPr>
          <a:xfrm>
            <a:off x="431820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22" name="PlaceHolder 7"/>
          <p:cNvSpPr>
            <a:spLocks noGrp="1"/>
          </p:cNvSpPr>
          <p:nvPr>
            <p:ph/>
          </p:nvPr>
        </p:nvSpPr>
        <p:spPr>
          <a:xfrm>
            <a:off x="8026920" y="3682080"/>
            <a:ext cx="35319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1624E685-9823-4AA6-9CBE-9BF4F0ABECC0}"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09AC8F56-77FA-4318-B354-5EC1285E0AA1}"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B364B587-D392-4233-A361-69D92CD1864E}"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120" y="273600"/>
            <a:ext cx="1096956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6C8DCF4B-066B-4BFA-A19F-4FD0F38CF594}"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7"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4741B3B9-D26C-43C1-A81C-9FA25691306E}"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1" name="PlaceHolder 4"/>
          <p:cNvSpPr>
            <a:spLocks noGrp="1"/>
          </p:cNvSpPr>
          <p:nvPr>
            <p:ph/>
          </p:nvPr>
        </p:nvSpPr>
        <p:spPr>
          <a:xfrm>
            <a:off x="6230160" y="368208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B6DF1F8-9A07-4858-BE9D-5C17A3AD6F7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3"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5" name="PlaceHolder 4"/>
          <p:cNvSpPr>
            <a:spLocks noGrp="1"/>
          </p:cNvSpPr>
          <p:nvPr>
            <p:ph/>
          </p:nvPr>
        </p:nvSpPr>
        <p:spPr>
          <a:xfrm>
            <a:off x="609120" y="3682080"/>
            <a:ext cx="1096956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542CD8D2-4E33-4EF9-B9B8-68B0E848D66F}"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ftr" idx="1"/>
          </p:nvPr>
        </p:nvSpPr>
        <p:spPr>
          <a:xfrm>
            <a:off x="4037400" y="6356520"/>
            <a:ext cx="4110120" cy="361440"/>
          </a:xfrm>
          <a:prstGeom prst="rect">
            <a:avLst/>
          </a:prstGeom>
          <a:noFill/>
          <a:ln w="0">
            <a:noFill/>
          </a:ln>
        </p:spPr>
        <p:txBody>
          <a:bodyPr lIns="90000" tIns="45000" rIns="90000" bIns="45000" anchor="ctr">
            <a:noAutofit/>
          </a:bodyPr>
          <a:lstStyle>
            <a:lvl1pPr algn="ctr">
              <a:lnSpc>
                <a:spcPct val="100000"/>
              </a:lnSpc>
              <a:buNone/>
              <a:defRPr lang="en-US" sz="1400" b="0" strike="noStrike" spc="-1">
                <a:solidFill>
                  <a:srgbClr val="000000"/>
                </a:solidFill>
                <a:latin typeface="Times New Roman"/>
                <a:ea typeface="DejaVu Sans"/>
              </a:defRPr>
            </a:lvl1pPr>
          </a:lstStyle>
          <a:p>
            <a:pPr algn="ctr">
              <a:lnSpc>
                <a:spcPct val="100000"/>
              </a:lnSpc>
              <a:buNone/>
            </a:pPr>
            <a:r>
              <a:rPr lang="en-US" sz="1400" b="0" strike="noStrike" spc="-1">
                <a:solidFill>
                  <a:srgbClr val="000000"/>
                </a:solidFill>
                <a:latin typeface="Times New Roman"/>
                <a:ea typeface="DejaVu Sans"/>
              </a:rPr>
              <a:t> </a:t>
            </a:r>
            <a:endParaRPr lang="en-US" sz="1400" b="0" strike="noStrike" spc="-1">
              <a:latin typeface="Times New Roman"/>
            </a:endParaRPr>
          </a:p>
        </p:txBody>
      </p:sp>
      <p:sp>
        <p:nvSpPr>
          <p:cNvPr id="6" name="PlaceHolder 2"/>
          <p:cNvSpPr>
            <a:spLocks noGrp="1"/>
          </p:cNvSpPr>
          <p:nvPr>
            <p:ph type="sldNum" idx="2"/>
          </p:nvPr>
        </p:nvSpPr>
        <p:spPr>
          <a:xfrm>
            <a:off x="8607960" y="6356520"/>
            <a:ext cx="2738880" cy="361440"/>
          </a:xfrm>
          <a:prstGeom prst="rect">
            <a:avLst/>
          </a:prstGeom>
          <a:noFill/>
          <a:ln w="0">
            <a:noFill/>
          </a:ln>
        </p:spPr>
        <p:txBody>
          <a:bodyPr lIns="90000" tIns="45000" rIns="90000" bIns="45000" anchor="ctr">
            <a:noAutofit/>
          </a:bodyPr>
          <a:lstStyle>
            <a:lvl1pPr algn="r">
              <a:lnSpc>
                <a:spcPct val="100000"/>
              </a:lnSpc>
              <a:buNone/>
              <a:defRPr lang="en-SG" sz="1200" b="0" strike="noStrike" spc="-1">
                <a:solidFill>
                  <a:srgbClr val="787878"/>
                </a:solidFill>
                <a:latin typeface="Aptos"/>
                <a:ea typeface="DejaVu Sans"/>
              </a:defRPr>
            </a:lvl1pPr>
          </a:lstStyle>
          <a:p>
            <a:pPr algn="r">
              <a:lnSpc>
                <a:spcPct val="100000"/>
              </a:lnSpc>
              <a:buNone/>
            </a:pPr>
            <a:fld id="{7C5A9CEE-6148-4B02-A4B8-7CD288DF833E}" type="slidenum">
              <a:rPr lang="en-SG" sz="1200" b="0" strike="noStrike" spc="-1">
                <a:solidFill>
                  <a:srgbClr val="787878"/>
                </a:solidFill>
                <a:latin typeface="Aptos"/>
                <a:ea typeface="DejaVu Sans"/>
              </a:rPr>
              <a:t>‹#›</a:t>
            </a:fld>
            <a:endParaRPr lang="en-US" sz="1200" b="0" strike="noStrike" spc="-1">
              <a:latin typeface="Times New Roman"/>
            </a:endParaRPr>
          </a:p>
        </p:txBody>
      </p:sp>
      <p:sp>
        <p:nvSpPr>
          <p:cNvPr id="2" name="PlaceHolder 3"/>
          <p:cNvSpPr>
            <a:spLocks noGrp="1"/>
          </p:cNvSpPr>
          <p:nvPr>
            <p:ph type="dt" idx="3"/>
          </p:nvPr>
        </p:nvSpPr>
        <p:spPr>
          <a:xfrm>
            <a:off x="837720" y="6356520"/>
            <a:ext cx="2738880" cy="36144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 </a:t>
            </a:r>
          </a:p>
        </p:txBody>
      </p:sp>
      <p:sp>
        <p:nvSpPr>
          <p:cNvPr id="3"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7400" y="6356520"/>
            <a:ext cx="4110120" cy="361440"/>
          </a:xfrm>
          <a:prstGeom prst="rect">
            <a:avLst/>
          </a:prstGeom>
          <a:noFill/>
          <a:ln w="0">
            <a:noFill/>
          </a:ln>
        </p:spPr>
        <p:txBody>
          <a:bodyPr lIns="90000" tIns="45000" rIns="90000" bIns="45000" anchor="ctr">
            <a:noAutofit/>
          </a:bodyPr>
          <a:lstStyle>
            <a:lvl1pPr algn="ctr">
              <a:lnSpc>
                <a:spcPct val="100000"/>
              </a:lnSpc>
              <a:buNone/>
              <a:defRPr lang="en-US" sz="1400" b="0" strike="noStrike" spc="-1">
                <a:solidFill>
                  <a:srgbClr val="000000"/>
                </a:solidFill>
                <a:latin typeface="Times New Roman"/>
                <a:ea typeface="DejaVu Sans"/>
              </a:defRPr>
            </a:lvl1pPr>
          </a:lstStyle>
          <a:p>
            <a:pPr algn="ctr">
              <a:lnSpc>
                <a:spcPct val="100000"/>
              </a:lnSpc>
              <a:buNone/>
            </a:pPr>
            <a:r>
              <a:rPr lang="en-US" sz="1400" b="0" strike="noStrike" spc="-1">
                <a:solidFill>
                  <a:srgbClr val="000000"/>
                </a:solidFill>
                <a:latin typeface="Times New Roman"/>
                <a:ea typeface="DejaVu Sans"/>
              </a:rPr>
              <a:t>&lt;footer&gt;</a:t>
            </a:r>
            <a:endParaRPr lang="en-US" sz="1400" b="0" strike="noStrike" spc="-1">
              <a:latin typeface="Times New Roman"/>
            </a:endParaRPr>
          </a:p>
        </p:txBody>
      </p:sp>
      <p:sp>
        <p:nvSpPr>
          <p:cNvPr id="42" name="PlaceHolder 2"/>
          <p:cNvSpPr>
            <a:spLocks noGrp="1"/>
          </p:cNvSpPr>
          <p:nvPr>
            <p:ph type="sldNum" idx="5"/>
          </p:nvPr>
        </p:nvSpPr>
        <p:spPr>
          <a:xfrm>
            <a:off x="8607960" y="6356520"/>
            <a:ext cx="2738880" cy="361440"/>
          </a:xfrm>
          <a:prstGeom prst="rect">
            <a:avLst/>
          </a:prstGeom>
          <a:noFill/>
          <a:ln w="0">
            <a:noFill/>
          </a:ln>
        </p:spPr>
        <p:txBody>
          <a:bodyPr lIns="90000" tIns="45000" rIns="90000" bIns="45000" anchor="ctr">
            <a:noAutofit/>
          </a:bodyPr>
          <a:lstStyle>
            <a:lvl1pPr algn="r">
              <a:lnSpc>
                <a:spcPct val="100000"/>
              </a:lnSpc>
              <a:buNone/>
              <a:defRPr lang="en-SG" sz="1200" b="0" strike="noStrike" spc="-1">
                <a:solidFill>
                  <a:srgbClr val="787878"/>
                </a:solidFill>
                <a:latin typeface="Aptos"/>
                <a:ea typeface="DejaVu Sans"/>
              </a:defRPr>
            </a:lvl1pPr>
          </a:lstStyle>
          <a:p>
            <a:pPr algn="r">
              <a:lnSpc>
                <a:spcPct val="100000"/>
              </a:lnSpc>
              <a:buNone/>
            </a:pPr>
            <a:fld id="{3E0F51A8-FF02-46C1-A8ED-2B8A36231E59}" type="slidenum">
              <a:rPr lang="en-SG" sz="1200" b="0" strike="noStrike" spc="-1">
                <a:solidFill>
                  <a:srgbClr val="787878"/>
                </a:solidFill>
                <a:latin typeface="Aptos"/>
                <a:ea typeface="DejaVu Sans"/>
              </a:rPr>
              <a:t>‹#›</a:t>
            </a:fld>
            <a:endParaRPr lang="en-US" sz="1200" b="0" strike="noStrike" spc="-1">
              <a:latin typeface="Times New Roman"/>
            </a:endParaRPr>
          </a:p>
        </p:txBody>
      </p:sp>
      <p:sp>
        <p:nvSpPr>
          <p:cNvPr id="43" name="PlaceHolder 3"/>
          <p:cNvSpPr>
            <a:spLocks noGrp="1"/>
          </p:cNvSpPr>
          <p:nvPr>
            <p:ph type="dt" idx="6"/>
          </p:nvPr>
        </p:nvSpPr>
        <p:spPr>
          <a:xfrm>
            <a:off x="837720" y="6356520"/>
            <a:ext cx="2738880" cy="36144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44"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5"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4037400" y="6356520"/>
            <a:ext cx="4110120" cy="361440"/>
          </a:xfrm>
          <a:prstGeom prst="rect">
            <a:avLst/>
          </a:prstGeom>
          <a:noFill/>
          <a:ln w="0">
            <a:noFill/>
          </a:ln>
        </p:spPr>
        <p:txBody>
          <a:bodyPr lIns="90000" tIns="45000" rIns="90000" bIns="45000" anchor="ctr">
            <a:noAutofit/>
          </a:bodyPr>
          <a:lstStyle>
            <a:lvl1pPr algn="ctr">
              <a:lnSpc>
                <a:spcPct val="100000"/>
              </a:lnSpc>
              <a:buNone/>
              <a:defRPr lang="en-US" sz="1400" b="0" strike="noStrike" spc="-1">
                <a:solidFill>
                  <a:srgbClr val="000000"/>
                </a:solidFill>
                <a:latin typeface="Times New Roman"/>
                <a:ea typeface="DejaVu Sans"/>
              </a:defRPr>
            </a:lvl1pPr>
          </a:lstStyle>
          <a:p>
            <a:pPr algn="ctr">
              <a:lnSpc>
                <a:spcPct val="100000"/>
              </a:lnSpc>
              <a:buNone/>
            </a:pPr>
            <a:r>
              <a:rPr lang="en-US" sz="1400" b="0" strike="noStrike" spc="-1">
                <a:solidFill>
                  <a:srgbClr val="000000"/>
                </a:solidFill>
                <a:latin typeface="Times New Roman"/>
                <a:ea typeface="DejaVu Sans"/>
              </a:rPr>
              <a:t>&lt;footer&gt;</a:t>
            </a:r>
            <a:endParaRPr lang="en-US" sz="1400" b="0" strike="noStrike" spc="-1">
              <a:latin typeface="Times New Roman"/>
            </a:endParaRPr>
          </a:p>
        </p:txBody>
      </p:sp>
      <p:sp>
        <p:nvSpPr>
          <p:cNvPr id="83" name="PlaceHolder 2"/>
          <p:cNvSpPr>
            <a:spLocks noGrp="1"/>
          </p:cNvSpPr>
          <p:nvPr>
            <p:ph type="sldNum" idx="8"/>
          </p:nvPr>
        </p:nvSpPr>
        <p:spPr>
          <a:xfrm>
            <a:off x="8607960" y="6356520"/>
            <a:ext cx="2738880" cy="361440"/>
          </a:xfrm>
          <a:prstGeom prst="rect">
            <a:avLst/>
          </a:prstGeom>
          <a:noFill/>
          <a:ln w="0">
            <a:noFill/>
          </a:ln>
        </p:spPr>
        <p:txBody>
          <a:bodyPr lIns="90000" tIns="45000" rIns="90000" bIns="45000" anchor="ctr">
            <a:noAutofit/>
          </a:bodyPr>
          <a:lstStyle>
            <a:lvl1pPr algn="r">
              <a:lnSpc>
                <a:spcPct val="100000"/>
              </a:lnSpc>
              <a:buNone/>
              <a:defRPr lang="en-SG" sz="1200" b="0" strike="noStrike" spc="-1">
                <a:solidFill>
                  <a:srgbClr val="787878"/>
                </a:solidFill>
                <a:latin typeface="Aptos"/>
                <a:ea typeface="DejaVu Sans"/>
              </a:defRPr>
            </a:lvl1pPr>
          </a:lstStyle>
          <a:p>
            <a:pPr algn="r">
              <a:lnSpc>
                <a:spcPct val="100000"/>
              </a:lnSpc>
              <a:buNone/>
            </a:pPr>
            <a:fld id="{A97CF800-7911-451E-9DDE-26AADE8EDE5A}" type="slidenum">
              <a:rPr lang="en-SG" sz="1200" b="0" strike="noStrike" spc="-1">
                <a:solidFill>
                  <a:srgbClr val="787878"/>
                </a:solidFill>
                <a:latin typeface="Aptos"/>
                <a:ea typeface="DejaVu Sans"/>
              </a:rPr>
              <a:t>‹#›</a:t>
            </a:fld>
            <a:endParaRPr lang="en-US" sz="1200" b="0" strike="noStrike" spc="-1">
              <a:latin typeface="Times New Roman"/>
            </a:endParaRPr>
          </a:p>
        </p:txBody>
      </p:sp>
      <p:sp>
        <p:nvSpPr>
          <p:cNvPr id="84" name="PlaceHolder 3"/>
          <p:cNvSpPr>
            <a:spLocks noGrp="1"/>
          </p:cNvSpPr>
          <p:nvPr>
            <p:ph type="dt" idx="9"/>
          </p:nvPr>
        </p:nvSpPr>
        <p:spPr>
          <a:xfrm>
            <a:off x="837720" y="6356520"/>
            <a:ext cx="2738880" cy="36144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85" name="PlaceHolder 4"/>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86" name="PlaceHolder 5"/>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 Id="rId5" Type="http://schemas.openxmlformats.org/officeDocument/2006/relationships/image" Target="../media/image99.png"/><Relationship Id="rId4"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1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523160" y="1122480"/>
            <a:ext cx="9137880" cy="2383920"/>
          </a:xfrm>
          <a:prstGeom prst="rect">
            <a:avLst/>
          </a:prstGeom>
          <a:noFill/>
          <a:ln w="0">
            <a:noFill/>
          </a:ln>
        </p:spPr>
        <p:txBody>
          <a:bodyPr lIns="0" tIns="0" rIns="0" bIns="0" anchor="b">
            <a:noAutofit/>
          </a:bodyPr>
          <a:lstStyle/>
          <a:p>
            <a:pPr algn="ctr">
              <a:lnSpc>
                <a:spcPct val="90000"/>
              </a:lnSpc>
              <a:buNone/>
            </a:pPr>
            <a:r>
              <a:rPr lang="en-US" sz="4400" b="0" strike="noStrike" spc="-1" dirty="0" err="1">
                <a:solidFill>
                  <a:srgbClr val="000000"/>
                </a:solidFill>
                <a:latin typeface="Arial"/>
                <a:ea typeface="DejaVu Sans"/>
              </a:rPr>
              <a:t>Optiver</a:t>
            </a:r>
            <a:r>
              <a:rPr lang="en-US" sz="4400" b="0" strike="noStrike" spc="-1" dirty="0">
                <a:solidFill>
                  <a:srgbClr val="000000"/>
                </a:solidFill>
                <a:latin typeface="Arial"/>
                <a:ea typeface="DejaVu Sans"/>
              </a:rPr>
              <a:t> Realized Volatility prediction</a:t>
            </a:r>
            <a:endParaRPr lang="en-US" sz="4400" b="0" strike="noStrike" spc="-1" dirty="0">
              <a:solidFill>
                <a:srgbClr val="000000"/>
              </a:solidFill>
              <a:latin typeface="Arial"/>
            </a:endParaRPr>
          </a:p>
        </p:txBody>
      </p:sp>
      <p:sp>
        <p:nvSpPr>
          <p:cNvPr id="124" name="PlaceHolder 2"/>
          <p:cNvSpPr>
            <a:spLocks noGrp="1"/>
          </p:cNvSpPr>
          <p:nvPr>
            <p:ph type="subTitle"/>
          </p:nvPr>
        </p:nvSpPr>
        <p:spPr>
          <a:xfrm>
            <a:off x="1523160" y="3602160"/>
            <a:ext cx="9137880" cy="1652040"/>
          </a:xfrm>
          <a:prstGeom prst="rect">
            <a:avLst/>
          </a:prstGeom>
          <a:noFill/>
          <a:ln w="0">
            <a:noFill/>
          </a:ln>
        </p:spPr>
        <p:txBody>
          <a:bodyPr lIns="0" tIns="0" rIns="0" bIns="0" anchor="t">
            <a:noAutofit/>
          </a:bodyPr>
          <a:lstStyle/>
          <a:p>
            <a:pPr algn="ctr">
              <a:buNone/>
            </a:pPr>
            <a:endParaRPr lang="en-US" sz="32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71" name="PlaceHolder 2"/>
          <p:cNvSpPr>
            <a:spLocks noGrp="1"/>
          </p:cNvSpPr>
          <p:nvPr>
            <p:ph/>
          </p:nvPr>
        </p:nvSpPr>
        <p:spPr>
          <a:xfrm>
            <a:off x="837720" y="1825560"/>
            <a:ext cx="10509120" cy="488304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check corr. Of </a:t>
            </a:r>
            <a:r>
              <a:rPr lang="en-SG" sz="2000" b="0" strike="noStrike" spc="-1" dirty="0">
                <a:solidFill>
                  <a:srgbClr val="00B050"/>
                </a:solidFill>
                <a:latin typeface="Aptos"/>
                <a:ea typeface="DejaVu Sans"/>
              </a:rPr>
              <a:t>sum of size per </a:t>
            </a:r>
            <a:r>
              <a:rPr lang="en-SG" sz="2000" b="0" strike="noStrike" spc="-1" dirty="0" err="1">
                <a:solidFill>
                  <a:srgbClr val="00B050"/>
                </a:solidFill>
                <a:latin typeface="Aptos"/>
                <a:ea typeface="DejaVu Sans"/>
              </a:rPr>
              <a:t>order_count</a:t>
            </a:r>
            <a:r>
              <a:rPr lang="en-SG" sz="2000" b="0" strike="noStrike" spc="-1" dirty="0">
                <a:solidFill>
                  <a:srgbClr val="00B050"/>
                </a:solidFill>
                <a:latin typeface="Aptos"/>
                <a:ea typeface="DejaVu Sans"/>
              </a:rPr>
              <a:t> </a:t>
            </a:r>
            <a:r>
              <a:rPr lang="en-SG" sz="2000" b="0" strike="noStrike" spc="-1" dirty="0">
                <a:solidFill>
                  <a:srgbClr val="000000"/>
                </a:solidFill>
                <a:latin typeface="Aptos"/>
                <a:ea typeface="DejaVu Sans"/>
              </a:rPr>
              <a:t>(i.e. size/</a:t>
            </a:r>
            <a:r>
              <a:rPr lang="en-SG" sz="2000" b="0" strike="noStrike" spc="-1" dirty="0" err="1">
                <a:solidFill>
                  <a:srgbClr val="000000"/>
                </a:solidFill>
                <a:latin typeface="Aptos"/>
                <a:ea typeface="DejaVu Sans"/>
              </a:rPr>
              <a:t>order_count</a:t>
            </a:r>
            <a:r>
              <a:rPr lang="en-SG" sz="2000" b="0" strike="noStrike" spc="-1" dirty="0">
                <a:solidFill>
                  <a:srgbClr val="000000"/>
                </a:solidFill>
                <a:latin typeface="Aptos"/>
                <a:ea typeface="DejaVu Sans"/>
              </a:rPr>
              <a:t>, </a:t>
            </a:r>
            <a:r>
              <a:rPr lang="en-SG" sz="1200" b="0" strike="noStrike" spc="-1" dirty="0">
                <a:solidFill>
                  <a:srgbClr val="000000"/>
                </a:solidFill>
                <a:latin typeface="Aptos"/>
                <a:ea typeface="DejaVu Sans"/>
              </a:rPr>
              <a:t>average size of an order</a:t>
            </a:r>
            <a:r>
              <a:rPr lang="en-SG" sz="2000" b="0" strike="noStrike" spc="-1" dirty="0">
                <a:solidFill>
                  <a:srgbClr val="000000"/>
                </a:solidFill>
                <a:latin typeface="Aptos"/>
                <a:ea typeface="DejaVu Sans"/>
              </a:rPr>
              <a:t>) within a time id normalized by # seconds in bucket to target. Fewer </a:t>
            </a:r>
            <a:r>
              <a:rPr lang="en-SG" sz="2000" b="0" strike="noStrike" spc="-1" dirty="0" err="1">
                <a:solidFill>
                  <a:srgbClr val="000000"/>
                </a:solidFill>
                <a:latin typeface="Aptos"/>
                <a:ea typeface="DejaVu Sans"/>
              </a:rPr>
              <a:t>order_counts</a:t>
            </a:r>
            <a:r>
              <a:rPr lang="en-SG" sz="2000" b="0" strike="noStrike" spc="-1" dirty="0">
                <a:solidFill>
                  <a:srgbClr val="000000"/>
                </a:solidFill>
                <a:latin typeface="Aptos"/>
                <a:ea typeface="DejaVu Sans"/>
              </a:rPr>
              <a:t> trading large sizes leads to less liquidity and more volatility compared to more </a:t>
            </a:r>
            <a:r>
              <a:rPr lang="en-SG" sz="2000" b="0" strike="noStrike" spc="-1" dirty="0" err="1">
                <a:solidFill>
                  <a:srgbClr val="000000"/>
                </a:solidFill>
                <a:latin typeface="Aptos"/>
                <a:ea typeface="DejaVu Sans"/>
              </a:rPr>
              <a:t>order_counts</a:t>
            </a:r>
            <a:r>
              <a:rPr lang="en-SG" sz="2000" b="0" strike="noStrike" spc="-1" dirty="0">
                <a:solidFill>
                  <a:srgbClr val="000000"/>
                </a:solidFill>
                <a:latin typeface="Aptos"/>
                <a:ea typeface="DejaVu Sans"/>
              </a:rPr>
              <a:t> and smaller sizes. </a:t>
            </a:r>
            <a:r>
              <a:rPr lang="en-SG" sz="2000" b="0" strike="noStrike" spc="-1" dirty="0">
                <a:solidFill>
                  <a:srgbClr val="000000"/>
                </a:solidFill>
                <a:highlight>
                  <a:srgbClr val="00FF00"/>
                </a:highlight>
                <a:latin typeface="Aptos"/>
                <a:ea typeface="DejaVu Sans"/>
              </a:rPr>
              <a:t>Done!</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Features saved at</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r>
              <a:rPr lang="en-US" sz="1400" b="0" strike="noStrike" spc="-1" dirty="0" err="1">
                <a:solidFill>
                  <a:srgbClr val="9CDCFE"/>
                </a:solidFill>
                <a:highlight>
                  <a:srgbClr val="1F1F1F"/>
                </a:highlight>
                <a:latin typeface="Consolas"/>
                <a:ea typeface="DejaVu Sans"/>
              </a:rPr>
              <a:t>trade_sum_size_sum_order_count_sum_size_per_order_count.pkl</a:t>
            </a:r>
            <a:endParaRPr lang="en-US" sz="14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pic>
        <p:nvPicPr>
          <p:cNvPr id="172" name="Picture 4"/>
          <p:cNvPicPr/>
          <p:nvPr/>
        </p:nvPicPr>
        <p:blipFill>
          <a:blip r:embed="rId2"/>
          <a:stretch/>
        </p:blipFill>
        <p:spPr>
          <a:xfrm>
            <a:off x="1699920" y="3310200"/>
            <a:ext cx="9646920" cy="2484360"/>
          </a:xfrm>
          <a:prstGeom prst="rect">
            <a:avLst/>
          </a:prstGeom>
          <a:ln w="0">
            <a:noFill/>
          </a:ln>
        </p:spPr>
      </p:pic>
      <p:sp>
        <p:nvSpPr>
          <p:cNvPr id="173" name="Oval 5"/>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sp>
        <p:nvSpPr>
          <p:cNvPr id="174" name="Parallelogram 6"/>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80"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r>
              <a:rPr lang="en-US" sz="1200" b="0" strike="noStrike" spc="-1">
                <a:solidFill>
                  <a:srgbClr val="000000"/>
                </a:solidFill>
                <a:latin typeface="Aptos"/>
                <a:ea typeface="DejaVu Sans"/>
              </a:rPr>
              <a:t>Some features like min_bid_price1, max_bid_price1, min_ask_price1, max_ask_price1 have very high kurtosis, and very low STD</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81" name="Picture 480"/>
          <p:cNvPicPr/>
          <p:nvPr/>
        </p:nvPicPr>
        <p:blipFill>
          <a:blip r:embed="rId2"/>
          <a:stretch/>
        </p:blipFill>
        <p:spPr>
          <a:xfrm>
            <a:off x="2286000" y="3188880"/>
            <a:ext cx="4230720" cy="2524320"/>
          </a:xfrm>
          <a:prstGeom prst="rect">
            <a:avLst/>
          </a:prstGeom>
          <a:ln w="0">
            <a:noFill/>
          </a:ln>
        </p:spPr>
      </p:pic>
      <p:pic>
        <p:nvPicPr>
          <p:cNvPr id="482" name="Picture 481"/>
          <p:cNvPicPr/>
          <p:nvPr/>
        </p:nvPicPr>
        <p:blipFill>
          <a:blip r:embed="rId3"/>
          <a:stretch/>
        </p:blipFill>
        <p:spPr>
          <a:xfrm>
            <a:off x="7315200" y="2971800"/>
            <a:ext cx="2815200" cy="3062520"/>
          </a:xfrm>
          <a:prstGeom prst="rect">
            <a:avLst/>
          </a:prstGeom>
          <a:ln w="0">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84"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Very few unique values, highly kurtotic and very high variance.</a:t>
            </a:r>
            <a:endParaRPr lang="en-US" sz="1200" b="0" strike="noStrike" spc="-1">
              <a:solidFill>
                <a:srgbClr val="000000"/>
              </a:solidFill>
              <a:latin typeface="Arial"/>
            </a:endParaRPr>
          </a:p>
        </p:txBody>
      </p:sp>
      <p:pic>
        <p:nvPicPr>
          <p:cNvPr id="485" name="Picture 484"/>
          <p:cNvPicPr/>
          <p:nvPr/>
        </p:nvPicPr>
        <p:blipFill>
          <a:blip r:embed="rId2"/>
          <a:stretch/>
        </p:blipFill>
        <p:spPr>
          <a:xfrm>
            <a:off x="2057400" y="2956680"/>
            <a:ext cx="3840480" cy="2299320"/>
          </a:xfrm>
          <a:prstGeom prst="rect">
            <a:avLst/>
          </a:prstGeom>
          <a:ln w="0">
            <a:noFill/>
          </a:ln>
        </p:spPr>
      </p:pic>
      <p:sp>
        <p:nvSpPr>
          <p:cNvPr id="486" name="Rectangle 485"/>
          <p:cNvSpPr/>
          <p:nvPr/>
        </p:nvSpPr>
        <p:spPr>
          <a:xfrm>
            <a:off x="6361920" y="4800600"/>
            <a:ext cx="951480" cy="34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highlight>
                  <a:srgbClr val="FF0000"/>
                </a:highlight>
                <a:latin typeface="Arial"/>
                <a:ea typeface="DejaVu Sans"/>
              </a:rPr>
              <a:t>Discard</a:t>
            </a:r>
            <a:endParaRPr lang="en-US" sz="1800" b="0" strike="noStrike" spc="-1">
              <a:latin typeface="Arial"/>
            </a:endParaRPr>
          </a:p>
        </p:txBody>
      </p:sp>
      <p:pic>
        <p:nvPicPr>
          <p:cNvPr id="487" name="Picture 486"/>
          <p:cNvPicPr/>
          <p:nvPr/>
        </p:nvPicPr>
        <p:blipFill>
          <a:blip r:embed="rId3"/>
          <a:stretch/>
        </p:blipFill>
        <p:spPr>
          <a:xfrm>
            <a:off x="6400800" y="685800"/>
            <a:ext cx="4677120" cy="2838960"/>
          </a:xfrm>
          <a:prstGeom prst="rect">
            <a:avLst/>
          </a:prstGeom>
          <a:ln w="0">
            <a:noFill/>
          </a:ln>
        </p:spPr>
      </p:pic>
      <p:pic>
        <p:nvPicPr>
          <p:cNvPr id="488" name="Picture 487"/>
          <p:cNvPicPr/>
          <p:nvPr/>
        </p:nvPicPr>
        <p:blipFill>
          <a:blip r:embed="rId4"/>
          <a:stretch/>
        </p:blipFill>
        <p:spPr>
          <a:xfrm>
            <a:off x="7950600" y="3755160"/>
            <a:ext cx="2791800" cy="2997720"/>
          </a:xfrm>
          <a:prstGeom prst="rect">
            <a:avLst/>
          </a:prstGeom>
          <a:ln w="0">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90"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Need to find a way to normalize this feature</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Exp() and log(-x) are also not working</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91" name="Picture 490"/>
          <p:cNvPicPr/>
          <p:nvPr/>
        </p:nvPicPr>
        <p:blipFill>
          <a:blip r:embed="rId2"/>
          <a:stretch/>
        </p:blipFill>
        <p:spPr>
          <a:xfrm>
            <a:off x="3903480" y="3184560"/>
            <a:ext cx="5010120" cy="2985840"/>
          </a:xfrm>
          <a:prstGeom prst="rect">
            <a:avLst/>
          </a:prstGeom>
          <a:ln w="0">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93"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94" name="Picture 493"/>
          <p:cNvPicPr/>
          <p:nvPr/>
        </p:nvPicPr>
        <p:blipFill>
          <a:blip r:embed="rId2"/>
          <a:stretch/>
        </p:blipFill>
        <p:spPr>
          <a:xfrm>
            <a:off x="2514600" y="2962440"/>
            <a:ext cx="4924440" cy="2979360"/>
          </a:xfrm>
          <a:prstGeom prst="rect">
            <a:avLst/>
          </a:prstGeom>
          <a:ln w="0">
            <a:noFill/>
          </a:ln>
        </p:spPr>
      </p:pic>
      <p:sp>
        <p:nvSpPr>
          <p:cNvPr id="495" name="Rectangle 494"/>
          <p:cNvSpPr/>
          <p:nvPr/>
        </p:nvSpPr>
        <p:spPr>
          <a:xfrm>
            <a:off x="8229600" y="2514600"/>
            <a:ext cx="1142640" cy="34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highlight>
                  <a:srgbClr val="FF0000"/>
                </a:highlight>
                <a:latin typeface="Arial"/>
                <a:ea typeface="DejaVu Sans"/>
              </a:rPr>
              <a:t>Discard</a:t>
            </a:r>
            <a:endParaRPr lang="en-US" sz="1800" b="0" strike="noStrike" spc="-1">
              <a:latin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97"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2000" b="0" strike="noStrike" spc="-1">
                <a:solidFill>
                  <a:srgbClr val="C9211E"/>
                </a:solidFill>
                <a:latin typeface="Aptos"/>
                <a:ea typeface="DejaVu Sans"/>
              </a:rPr>
              <a:t>Feature standardization/Normalization </a:t>
            </a:r>
            <a:r>
              <a:rPr lang="en-US" sz="1200" b="0" strike="noStrike" spc="-1">
                <a:solidFill>
                  <a:srgbClr val="000000"/>
                </a:solidFill>
                <a:latin typeface="Aptos"/>
                <a:ea typeface="DejaVu Sans"/>
              </a:rPr>
              <a:t>leads to </a:t>
            </a:r>
            <a:r>
              <a:rPr lang="en-US" sz="1500" b="1" strike="noStrike" spc="-1">
                <a:solidFill>
                  <a:srgbClr val="C9211E"/>
                </a:solidFill>
                <a:latin typeface="Aptos"/>
                <a:ea typeface="DejaVu Sans"/>
              </a:rPr>
              <a:t>poor</a:t>
            </a:r>
            <a:r>
              <a:rPr lang="en-US" sz="1200" b="0" strike="noStrike" spc="-1">
                <a:solidFill>
                  <a:srgbClr val="000000"/>
                </a:solidFill>
                <a:latin typeface="Aptos"/>
                <a:ea typeface="DejaVu Sans"/>
              </a:rPr>
              <a:t> training performance. Errors are increasing.</a:t>
            </a: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99"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501"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PlaceHolder 1"/>
          <p:cNvSpPr>
            <a:spLocks noGrp="1"/>
          </p:cNvSpPr>
          <p:nvPr>
            <p:ph type="title"/>
          </p:nvPr>
        </p:nvSpPr>
        <p:spPr>
          <a:xfrm>
            <a:off x="837720" y="3200400"/>
            <a:ext cx="10509120" cy="1321920"/>
          </a:xfrm>
          <a:prstGeom prst="rect">
            <a:avLst/>
          </a:prstGeom>
          <a:noFill/>
          <a:ln w="0">
            <a:noFill/>
          </a:ln>
        </p:spPr>
        <p:txBody>
          <a:bodyPr lIns="90000" tIns="45000" rIns="90000" bIns="45000" anchor="ctr">
            <a:noAutofit/>
          </a:bodyPr>
          <a:lstStyle/>
          <a:p>
            <a:pPr>
              <a:lnSpc>
                <a:spcPct val="100000"/>
              </a:lnSpc>
              <a:buNone/>
            </a:pPr>
            <a:r>
              <a:rPr lang="en-US" sz="1800" b="0" strike="noStrike" spc="-1">
                <a:solidFill>
                  <a:srgbClr val="000000"/>
                </a:solidFill>
                <a:latin typeface="Arial"/>
                <a:ea typeface="DejaVu Sans"/>
              </a:rPr>
              <a:t>The following 2 files contains all the final training data including the target, log_target and log_target_standardized</a:t>
            </a:r>
            <a:br>
              <a:rPr sz="1800"/>
            </a:br>
            <a:br>
              <a:rPr sz="1800"/>
            </a:br>
            <a:br>
              <a:rPr sz="1800"/>
            </a:br>
            <a:br>
              <a:rPr sz="1800"/>
            </a:br>
            <a:r>
              <a:rPr lang="en-US" sz="1800" b="0" strike="noStrike" spc="-1">
                <a:solidFill>
                  <a:srgbClr val="000000"/>
                </a:solidFill>
                <a:latin typeface="Arial"/>
                <a:ea typeface="DejaVu Sans"/>
              </a:rPr>
              <a:t>Time id reordering is done and its saved in </a:t>
            </a:r>
            <a:br>
              <a:rPr sz="1800"/>
            </a:br>
            <a:r>
              <a:rPr lang="en-US" sz="2600" b="1" strike="noStrike" spc="-1">
                <a:solidFill>
                  <a:srgbClr val="000000"/>
                </a:solidFill>
                <a:latin typeface="Arial"/>
                <a:ea typeface="DejaVu Sans"/>
              </a:rPr>
              <a:t>train_feat_df_all_feat_large_null_neg_posinf_dropped_null_inf_replaced_transformed_reordered</a:t>
            </a:r>
            <a:r>
              <a:rPr lang="en-US" sz="2800" b="1" strike="noStrike" spc="-1">
                <a:solidFill>
                  <a:srgbClr val="000000"/>
                </a:solidFill>
                <a:latin typeface="Arial"/>
                <a:ea typeface="DejaVu Sans"/>
              </a:rPr>
              <a:t>.pkl</a:t>
            </a:r>
            <a:r>
              <a:rPr lang="en-US" sz="4000" b="1" strike="noStrike" spc="-1">
                <a:solidFill>
                  <a:srgbClr val="000000"/>
                </a:solidFill>
                <a:latin typeface="Arial"/>
                <a:ea typeface="DejaVu Sans"/>
              </a:rPr>
              <a:t> </a:t>
            </a:r>
            <a:br>
              <a:rPr sz="4000"/>
            </a:br>
            <a:br>
              <a:rPr sz="1800"/>
            </a:br>
            <a:br>
              <a:rPr sz="1800"/>
            </a:br>
            <a:r>
              <a:rPr lang="en-US" sz="1800" b="0" strike="noStrike" spc="-1">
                <a:solidFill>
                  <a:srgbClr val="000000"/>
                </a:solidFill>
                <a:latin typeface="Arial"/>
                <a:ea typeface="DejaVu Sans"/>
              </a:rPr>
              <a:t>tsfresh features for selected columns in train_feat_df.pkl are stored in </a:t>
            </a:r>
            <a:br>
              <a:rPr sz="1800"/>
            </a:br>
            <a:r>
              <a:rPr lang="en-US" sz="1800" b="0" strike="noStrike" spc="-1">
                <a:solidFill>
                  <a:srgbClr val="000000"/>
                </a:solidFill>
                <a:latin typeface="Arial"/>
                <a:ea typeface="DejaVu Sans"/>
              </a:rPr>
              <a:t>file</a:t>
            </a:r>
            <a:endParaRPr lang="en-US" sz="1800" b="0" strike="noStrike" spc="-1">
              <a:solidFill>
                <a:srgbClr val="000000"/>
              </a:solidFill>
              <a:latin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Arial"/>
                <a:ea typeface="DejaVu Sans"/>
              </a:rPr>
              <a:t>EXCLUDE all the clustering features based on liquidity features</a:t>
            </a:r>
            <a:endParaRPr lang="en-US" sz="4400" b="0" strike="noStrike" spc="-1">
              <a:solidFill>
                <a:srgbClr val="000000"/>
              </a:solidFill>
              <a:latin typeface="Arial"/>
            </a:endParaRPr>
          </a:p>
        </p:txBody>
      </p:sp>
      <p:sp>
        <p:nvSpPr>
          <p:cNvPr id="50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For training data for submission we exclude features created using cluster_agg() that takes input clusters formed using liquidity features. The clusters formed are very subjective and we can first check the performance without them and then improve it later if necessary by including them.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4000" b="1" strike="noStrike" spc="-1">
                <a:solidFill>
                  <a:srgbClr val="000000"/>
                </a:solidFill>
                <a:latin typeface="Aptos"/>
                <a:ea typeface="DejaVu Sans"/>
              </a:rPr>
              <a:t>train_feat_df_submission.pkl </a:t>
            </a:r>
            <a:r>
              <a:rPr lang="en-US" sz="1200" b="0" strike="noStrike" spc="-1">
                <a:solidFill>
                  <a:srgbClr val="000000"/>
                </a:solidFill>
                <a:latin typeface="Aptos"/>
                <a:ea typeface="DejaVu Sans"/>
              </a:rPr>
              <a:t>(excluding the clustering features)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4000" b="0" strike="noStrike" spc="-1">
                <a:solidFill>
                  <a:srgbClr val="000000"/>
                </a:solidFill>
                <a:latin typeface="Arial"/>
              </a:rPr>
              <a:t>Feature Selection and Elimination</a:t>
            </a:r>
          </a:p>
        </p:txBody>
      </p:sp>
      <p:sp>
        <p:nvSpPr>
          <p:cNvPr id="506"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Check number of unique values in each feature and rank them.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07" name="Picture 506"/>
          <p:cNvPicPr/>
          <p:nvPr/>
        </p:nvPicPr>
        <p:blipFill>
          <a:blip r:embed="rId2"/>
          <a:stretch/>
        </p:blipFill>
        <p:spPr>
          <a:xfrm>
            <a:off x="1375560" y="2286000"/>
            <a:ext cx="5025240" cy="1466640"/>
          </a:xfrm>
          <a:prstGeom prst="rect">
            <a:avLst/>
          </a:prstGeom>
          <a:ln w="0">
            <a:noFill/>
          </a:ln>
        </p:spPr>
      </p:pic>
      <p:pic>
        <p:nvPicPr>
          <p:cNvPr id="508" name="Picture 507"/>
          <p:cNvPicPr/>
          <p:nvPr/>
        </p:nvPicPr>
        <p:blipFill>
          <a:blip r:embed="rId3"/>
          <a:stretch/>
        </p:blipFill>
        <p:spPr>
          <a:xfrm>
            <a:off x="6629400" y="2286000"/>
            <a:ext cx="5257800" cy="1472760"/>
          </a:xfrm>
          <a:prstGeom prst="rect">
            <a:avLst/>
          </a:prstGeom>
          <a:ln w="0">
            <a:noFill/>
          </a:ln>
        </p:spPr>
      </p:pic>
      <p:pic>
        <p:nvPicPr>
          <p:cNvPr id="509" name="Picture 508"/>
          <p:cNvPicPr/>
          <p:nvPr/>
        </p:nvPicPr>
        <p:blipFill>
          <a:blip r:embed="rId4"/>
          <a:stretch/>
        </p:blipFill>
        <p:spPr>
          <a:xfrm>
            <a:off x="1527480" y="3895560"/>
            <a:ext cx="4644720" cy="1362240"/>
          </a:xfrm>
          <a:prstGeom prst="rect">
            <a:avLst/>
          </a:prstGeom>
          <a:ln w="0">
            <a:noFill/>
          </a:ln>
        </p:spPr>
      </p:pic>
      <p:pic>
        <p:nvPicPr>
          <p:cNvPr id="510" name="Picture 509"/>
          <p:cNvPicPr/>
          <p:nvPr/>
        </p:nvPicPr>
        <p:blipFill>
          <a:blip r:embed="rId5"/>
          <a:stretch/>
        </p:blipFill>
        <p:spPr>
          <a:xfrm>
            <a:off x="6400800" y="3867840"/>
            <a:ext cx="5432400" cy="161856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76"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94500"/>
          </a:bodyPr>
          <a:lstStyle/>
          <a:p>
            <a:pPr marL="228600" indent="-228600">
              <a:lnSpc>
                <a:spcPct val="90000"/>
              </a:lnSpc>
              <a:spcBef>
                <a:spcPts val="1001"/>
              </a:spcBef>
              <a:buClr>
                <a:srgbClr val="000000"/>
              </a:buClr>
              <a:buFont typeface="Arial"/>
              <a:buChar char="•"/>
            </a:pPr>
            <a:r>
              <a:rPr lang="en-SG" sz="2800" b="0" strike="noStrike" spc="-1" dirty="0">
                <a:solidFill>
                  <a:srgbClr val="00B050"/>
                </a:solidFill>
                <a:latin typeface="Aptos"/>
                <a:ea typeface="DejaVu Sans"/>
              </a:rPr>
              <a:t>Very high corr. Btw. </a:t>
            </a:r>
            <a:r>
              <a:rPr lang="en-SG" sz="2800" b="0" strike="noStrike" spc="-1" dirty="0" err="1">
                <a:solidFill>
                  <a:srgbClr val="00B050"/>
                </a:solidFill>
                <a:latin typeface="Aptos"/>
                <a:ea typeface="DejaVu Sans"/>
              </a:rPr>
              <a:t>Std_trade_price</a:t>
            </a:r>
            <a:r>
              <a:rPr lang="en-SG" sz="2800" b="0" strike="noStrike" spc="-1" dirty="0">
                <a:solidFill>
                  <a:srgbClr val="00B050"/>
                </a:solidFill>
                <a:latin typeface="Aptos"/>
                <a:ea typeface="DejaVu Sans"/>
              </a:rPr>
              <a:t> vs. target</a:t>
            </a:r>
            <a:endParaRPr lang="en-US" sz="2800" b="0" strike="noStrike" spc="-1" dirty="0">
              <a:solidFill>
                <a:srgbClr val="00B050"/>
              </a:solidFill>
              <a:latin typeface="Arial"/>
            </a:endParaRPr>
          </a:p>
          <a:p>
            <a:pPr marL="228600" indent="-228600">
              <a:lnSpc>
                <a:spcPct val="90000"/>
              </a:lnSpc>
              <a:spcBef>
                <a:spcPts val="1001"/>
              </a:spcBef>
              <a:buClr>
                <a:srgbClr val="000000"/>
              </a:buClr>
              <a:buFont typeface="Arial"/>
              <a:buChar char="•"/>
            </a:pPr>
            <a:r>
              <a:rPr lang="en-SG" sz="2800" b="0" strike="noStrike" spc="-1" dirty="0">
                <a:solidFill>
                  <a:srgbClr val="00B050"/>
                </a:solidFill>
                <a:latin typeface="Aptos"/>
                <a:ea typeface="DejaVu Sans"/>
              </a:rPr>
              <a:t>Very high corr. Btw. </a:t>
            </a:r>
            <a:r>
              <a:rPr lang="en-SG" sz="2800" b="0" strike="noStrike" spc="-1" dirty="0" err="1">
                <a:solidFill>
                  <a:srgbClr val="00B050"/>
                </a:solidFill>
                <a:latin typeface="Aptos"/>
                <a:ea typeface="DejaVu Sans"/>
              </a:rPr>
              <a:t>trade_real_vol</a:t>
            </a:r>
            <a:r>
              <a:rPr lang="en-SG" sz="2800" b="0" strike="noStrike" spc="-1" dirty="0">
                <a:solidFill>
                  <a:srgbClr val="00B050"/>
                </a:solidFill>
                <a:latin typeface="Aptos"/>
                <a:ea typeface="DejaVu Sans"/>
              </a:rPr>
              <a:t> vs. target</a:t>
            </a:r>
            <a:endParaRPr lang="en-US" sz="2800" b="0" strike="noStrike" spc="-1" dirty="0">
              <a:solidFill>
                <a:srgbClr val="00B050"/>
              </a:solidFill>
              <a:latin typeface="Arial"/>
            </a:endParaRPr>
          </a:p>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Small pos. corr.  Btw. </a:t>
            </a:r>
            <a:r>
              <a:rPr lang="en-SG" sz="2800" b="0" strike="noStrike" spc="-1" dirty="0" err="1">
                <a:solidFill>
                  <a:srgbClr val="000000"/>
                </a:solidFill>
                <a:latin typeface="Aptos"/>
                <a:ea typeface="DejaVu Sans"/>
              </a:rPr>
              <a:t>Std_trade_size</a:t>
            </a:r>
            <a:r>
              <a:rPr lang="en-SG" sz="2800" b="0" strike="noStrike" spc="-1" dirty="0">
                <a:solidFill>
                  <a:srgbClr val="000000"/>
                </a:solidFill>
                <a:latin typeface="Aptos"/>
                <a:ea typeface="DejaVu Sans"/>
              </a:rPr>
              <a:t> vs. target except for stocks </a:t>
            </a:r>
            <a:r>
              <a:rPr lang="en-SG" sz="2800" b="0" strike="noStrike" spc="-1" dirty="0">
                <a:solidFill>
                  <a:srgbClr val="000000"/>
                </a:solidFill>
                <a:highlight>
                  <a:srgbClr val="FF0000"/>
                </a:highlight>
                <a:latin typeface="Aptos"/>
                <a:ea typeface="DejaVu Sans"/>
              </a:rPr>
              <a:t>13</a:t>
            </a:r>
            <a:r>
              <a:rPr lang="en-SG" sz="2800" b="0" strike="noStrike" spc="-1" dirty="0">
                <a:solidFill>
                  <a:srgbClr val="000000"/>
                </a:solidFill>
                <a:latin typeface="Aptos"/>
                <a:ea typeface="DejaVu Sans"/>
              </a:rPr>
              <a:t>, </a:t>
            </a:r>
            <a:r>
              <a:rPr lang="en-SG" sz="2800" b="0" strike="noStrike" spc="-1" dirty="0">
                <a:solidFill>
                  <a:srgbClr val="000000"/>
                </a:solidFill>
                <a:highlight>
                  <a:srgbClr val="FF0000"/>
                </a:highlight>
                <a:latin typeface="Aptos"/>
                <a:ea typeface="DejaVu Sans"/>
              </a:rPr>
              <a:t>41</a:t>
            </a:r>
            <a:r>
              <a:rPr lang="en-SG" sz="2800" b="0" strike="noStrike" spc="-1" dirty="0">
                <a:solidFill>
                  <a:srgbClr val="000000"/>
                </a:solidFill>
                <a:latin typeface="Aptos"/>
                <a:ea typeface="DejaVu Sans"/>
              </a:rPr>
              <a:t>,46,</a:t>
            </a:r>
            <a:r>
              <a:rPr lang="en-SG" sz="2800" b="0" strike="noStrike" spc="-1" dirty="0">
                <a:solidFill>
                  <a:srgbClr val="000000"/>
                </a:solidFill>
                <a:highlight>
                  <a:srgbClr val="FF0000"/>
                </a:highlight>
                <a:latin typeface="Aptos"/>
                <a:ea typeface="DejaVu Sans"/>
              </a:rPr>
              <a:t>47</a:t>
            </a:r>
            <a:r>
              <a:rPr lang="en-SG" sz="2800" b="0" strike="noStrike" spc="-1" dirty="0">
                <a:solidFill>
                  <a:srgbClr val="000000"/>
                </a:solidFill>
                <a:latin typeface="Aptos"/>
                <a:ea typeface="DejaVu Sans"/>
              </a:rPr>
              <a:t>,</a:t>
            </a:r>
            <a:r>
              <a:rPr lang="en-SG" sz="2800" b="0" strike="noStrike" spc="-1" dirty="0">
                <a:solidFill>
                  <a:srgbClr val="000000"/>
                </a:solidFill>
                <a:highlight>
                  <a:srgbClr val="FF0000"/>
                </a:highlight>
                <a:latin typeface="Aptos"/>
                <a:ea typeface="DejaVu Sans"/>
              </a:rPr>
              <a:t> 74</a:t>
            </a:r>
            <a:r>
              <a:rPr lang="en-SG" sz="2800" b="0" strike="noStrike" spc="-1" dirty="0">
                <a:solidFill>
                  <a:srgbClr val="000000"/>
                </a:solidFill>
                <a:latin typeface="Aptos"/>
                <a:ea typeface="DejaVu Sans"/>
              </a:rPr>
              <a:t>, 111, </a:t>
            </a:r>
            <a:r>
              <a:rPr lang="en-SG" sz="2800" b="0" strike="noStrike" spc="-1" dirty="0">
                <a:solidFill>
                  <a:srgbClr val="000000"/>
                </a:solidFill>
                <a:highlight>
                  <a:srgbClr val="FF0000"/>
                </a:highlight>
                <a:latin typeface="Aptos"/>
                <a:ea typeface="DejaVu Sans"/>
              </a:rPr>
              <a:t>125</a:t>
            </a:r>
            <a:r>
              <a:rPr lang="en-SG" sz="2800" b="0" strike="noStrike" spc="-1" dirty="0">
                <a:solidFill>
                  <a:srgbClr val="000000"/>
                </a:solidFill>
                <a:latin typeface="Aptos"/>
                <a:ea typeface="DejaVu Sans"/>
              </a:rPr>
              <a:t> which have neg. corr. (&gt; -0.1)</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Small pos. corr.  Btw. </a:t>
            </a:r>
            <a:r>
              <a:rPr lang="en-SG" sz="2800" b="0" strike="noStrike" spc="-1" dirty="0" err="1">
                <a:solidFill>
                  <a:srgbClr val="000000"/>
                </a:solidFill>
                <a:latin typeface="Aptos"/>
                <a:ea typeface="DejaVu Sans"/>
              </a:rPr>
              <a:t>mean_trade_size</a:t>
            </a:r>
            <a:r>
              <a:rPr lang="en-SG" sz="2800" b="0" strike="noStrike" spc="-1" dirty="0">
                <a:solidFill>
                  <a:srgbClr val="000000"/>
                </a:solidFill>
                <a:latin typeface="Aptos"/>
                <a:ea typeface="DejaVu Sans"/>
              </a:rPr>
              <a:t> vs. target except for stocks </a:t>
            </a:r>
            <a:r>
              <a:rPr lang="en-SG" sz="2800" b="0" strike="noStrike" spc="-1" dirty="0">
                <a:solidFill>
                  <a:srgbClr val="000000"/>
                </a:solidFill>
                <a:highlight>
                  <a:srgbClr val="FF0000"/>
                </a:highlight>
                <a:latin typeface="Aptos"/>
                <a:ea typeface="DejaVu Sans"/>
              </a:rPr>
              <a:t>13</a:t>
            </a:r>
            <a:r>
              <a:rPr lang="en-SG" sz="2800" b="0" strike="noStrike" spc="-1" dirty="0">
                <a:solidFill>
                  <a:srgbClr val="000000"/>
                </a:solidFill>
                <a:latin typeface="Aptos"/>
                <a:ea typeface="DejaVu Sans"/>
              </a:rPr>
              <a:t>, </a:t>
            </a:r>
            <a:r>
              <a:rPr lang="en-SG" sz="2800" b="0" strike="noStrike" spc="-1" dirty="0">
                <a:solidFill>
                  <a:srgbClr val="000000"/>
                </a:solidFill>
                <a:highlight>
                  <a:srgbClr val="FF0000"/>
                </a:highlight>
                <a:latin typeface="Aptos"/>
                <a:ea typeface="DejaVu Sans"/>
              </a:rPr>
              <a:t>41</a:t>
            </a:r>
            <a:r>
              <a:rPr lang="en-SG" sz="2800" b="0" strike="noStrike" spc="-1" dirty="0">
                <a:solidFill>
                  <a:srgbClr val="000000"/>
                </a:solidFill>
                <a:latin typeface="Aptos"/>
                <a:ea typeface="DejaVu Sans"/>
              </a:rPr>
              <a:t>,46,</a:t>
            </a:r>
            <a:r>
              <a:rPr lang="en-SG" sz="2800" b="0" strike="noStrike" spc="-1" dirty="0">
                <a:solidFill>
                  <a:srgbClr val="000000"/>
                </a:solidFill>
                <a:highlight>
                  <a:srgbClr val="FF0000"/>
                </a:highlight>
                <a:latin typeface="Aptos"/>
                <a:ea typeface="DejaVu Sans"/>
              </a:rPr>
              <a:t>47, 74</a:t>
            </a:r>
            <a:r>
              <a:rPr lang="en-SG" sz="2800" b="0" strike="noStrike" spc="-1" dirty="0">
                <a:solidFill>
                  <a:srgbClr val="000000"/>
                </a:solidFill>
                <a:latin typeface="Aptos"/>
                <a:ea typeface="DejaVu Sans"/>
              </a:rPr>
              <a:t>, 111, </a:t>
            </a:r>
            <a:r>
              <a:rPr lang="en-SG" sz="2800" b="0" strike="noStrike" spc="-1" dirty="0">
                <a:solidFill>
                  <a:srgbClr val="000000"/>
                </a:solidFill>
                <a:highlight>
                  <a:srgbClr val="FF0000"/>
                </a:highlight>
                <a:latin typeface="Aptos"/>
                <a:ea typeface="DejaVu Sans"/>
              </a:rPr>
              <a:t>125</a:t>
            </a:r>
            <a:r>
              <a:rPr lang="en-SG" sz="2800" b="0" strike="noStrike" spc="-1" dirty="0">
                <a:solidFill>
                  <a:srgbClr val="000000"/>
                </a:solidFill>
                <a:latin typeface="Aptos"/>
                <a:ea typeface="DejaVu Sans"/>
              </a:rPr>
              <a:t> which have neg. corr. (&gt; -0.1)</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Medium pos. corr. Btw. </a:t>
            </a:r>
            <a:r>
              <a:rPr lang="en-SG" sz="2800" b="0" strike="noStrike" spc="-1" dirty="0" err="1">
                <a:solidFill>
                  <a:srgbClr val="000000"/>
                </a:solidFill>
                <a:latin typeface="Aptos"/>
                <a:ea typeface="DejaVu Sans"/>
              </a:rPr>
              <a:t>Std_trade_order_count</a:t>
            </a:r>
            <a:r>
              <a:rPr lang="en-SG" sz="2800" b="0" strike="noStrike" spc="-1" dirty="0">
                <a:solidFill>
                  <a:srgbClr val="000000"/>
                </a:solidFill>
                <a:latin typeface="Aptos"/>
                <a:ea typeface="DejaVu Sans"/>
              </a:rPr>
              <a:t> vs. target except for </a:t>
            </a:r>
            <a:r>
              <a:rPr lang="en-SG" sz="2800" b="0" strike="noStrike" spc="-1" dirty="0">
                <a:solidFill>
                  <a:srgbClr val="000000"/>
                </a:solidFill>
                <a:highlight>
                  <a:srgbClr val="FF0000"/>
                </a:highlight>
                <a:latin typeface="Aptos"/>
                <a:ea typeface="DejaVu Sans"/>
              </a:rPr>
              <a:t>13</a:t>
            </a:r>
            <a:r>
              <a:rPr lang="en-SG" sz="2800" b="0" strike="noStrike" spc="-1" dirty="0">
                <a:solidFill>
                  <a:srgbClr val="000000"/>
                </a:solidFill>
                <a:latin typeface="Aptos"/>
                <a:ea typeface="DejaVu Sans"/>
              </a:rPr>
              <a:t>, 21, 31, </a:t>
            </a:r>
            <a:r>
              <a:rPr lang="en-SG" sz="2800" b="0" strike="noStrike" spc="-1" dirty="0">
                <a:solidFill>
                  <a:srgbClr val="000000"/>
                </a:solidFill>
                <a:highlight>
                  <a:srgbClr val="FF0000"/>
                </a:highlight>
                <a:latin typeface="Aptos"/>
                <a:ea typeface="DejaVu Sans"/>
              </a:rPr>
              <a:t>41</a:t>
            </a:r>
            <a:r>
              <a:rPr lang="en-SG" sz="2800" b="0" strike="noStrike" spc="-1" dirty="0">
                <a:solidFill>
                  <a:srgbClr val="000000"/>
                </a:solidFill>
                <a:latin typeface="Aptos"/>
                <a:ea typeface="DejaVu Sans"/>
              </a:rPr>
              <a:t>, </a:t>
            </a:r>
            <a:r>
              <a:rPr lang="en-SG" sz="2800" b="0" strike="noStrike" spc="-1" dirty="0">
                <a:solidFill>
                  <a:srgbClr val="000000"/>
                </a:solidFill>
                <a:highlight>
                  <a:srgbClr val="FF0000"/>
                </a:highlight>
                <a:latin typeface="Aptos"/>
                <a:ea typeface="DejaVu Sans"/>
              </a:rPr>
              <a:t>47, 74</a:t>
            </a:r>
            <a:r>
              <a:rPr lang="en-SG" sz="2800" b="0" strike="noStrike" spc="-1" dirty="0">
                <a:solidFill>
                  <a:srgbClr val="000000"/>
                </a:solidFill>
                <a:latin typeface="Aptos"/>
                <a:ea typeface="DejaVu Sans"/>
              </a:rPr>
              <a:t>, 105, </a:t>
            </a:r>
            <a:r>
              <a:rPr lang="en-SG" sz="2800" b="0" strike="noStrike" spc="-1" dirty="0">
                <a:solidFill>
                  <a:srgbClr val="000000"/>
                </a:solidFill>
                <a:highlight>
                  <a:srgbClr val="FF0000"/>
                </a:highlight>
                <a:latin typeface="Aptos"/>
                <a:ea typeface="DejaVu Sans"/>
              </a:rPr>
              <a:t>125</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Medium pos. corr. Btw. </a:t>
            </a:r>
            <a:r>
              <a:rPr lang="en-SG" sz="2800" b="0" strike="noStrike" spc="-1" dirty="0" err="1">
                <a:solidFill>
                  <a:srgbClr val="000000"/>
                </a:solidFill>
                <a:latin typeface="Aptos"/>
                <a:ea typeface="DejaVu Sans"/>
              </a:rPr>
              <a:t>mean_trade_order_count</a:t>
            </a:r>
            <a:r>
              <a:rPr lang="en-SG" sz="2800" b="0" strike="noStrike" spc="-1" dirty="0">
                <a:solidFill>
                  <a:srgbClr val="000000"/>
                </a:solidFill>
                <a:latin typeface="Aptos"/>
                <a:ea typeface="DejaVu Sans"/>
              </a:rPr>
              <a:t> vs. target except for </a:t>
            </a:r>
            <a:r>
              <a:rPr lang="en-SG" sz="2800" b="0" strike="noStrike" spc="-1" dirty="0">
                <a:solidFill>
                  <a:srgbClr val="000000"/>
                </a:solidFill>
                <a:highlight>
                  <a:srgbClr val="FF0000"/>
                </a:highlight>
                <a:latin typeface="Aptos"/>
                <a:ea typeface="DejaVu Sans"/>
              </a:rPr>
              <a:t>13</a:t>
            </a:r>
            <a:r>
              <a:rPr lang="en-SG" sz="2800" b="0" strike="noStrike" spc="-1" dirty="0">
                <a:solidFill>
                  <a:srgbClr val="000000"/>
                </a:solidFill>
                <a:latin typeface="Aptos"/>
                <a:ea typeface="DejaVu Sans"/>
              </a:rPr>
              <a:t>, 21, 31,32, </a:t>
            </a:r>
            <a:r>
              <a:rPr lang="en-SG" sz="2800" b="0" strike="noStrike" spc="-1" dirty="0">
                <a:solidFill>
                  <a:srgbClr val="000000"/>
                </a:solidFill>
                <a:highlight>
                  <a:srgbClr val="FF0000"/>
                </a:highlight>
                <a:latin typeface="Aptos"/>
                <a:ea typeface="DejaVu Sans"/>
              </a:rPr>
              <a:t>41</a:t>
            </a:r>
            <a:r>
              <a:rPr lang="en-SG" sz="2800" b="0" strike="noStrike" spc="-1" dirty="0">
                <a:solidFill>
                  <a:srgbClr val="000000"/>
                </a:solidFill>
                <a:latin typeface="Aptos"/>
                <a:ea typeface="DejaVu Sans"/>
              </a:rPr>
              <a:t>, 46,</a:t>
            </a:r>
            <a:r>
              <a:rPr lang="en-SG" sz="2800" b="0" strike="noStrike" spc="-1" dirty="0">
                <a:solidFill>
                  <a:srgbClr val="000000"/>
                </a:solidFill>
                <a:highlight>
                  <a:srgbClr val="FF0000"/>
                </a:highlight>
                <a:latin typeface="Aptos"/>
                <a:ea typeface="DejaVu Sans"/>
              </a:rPr>
              <a:t>47, 74</a:t>
            </a:r>
            <a:r>
              <a:rPr lang="en-SG" sz="2800" b="0" strike="noStrike" spc="-1" dirty="0">
                <a:solidFill>
                  <a:srgbClr val="000000"/>
                </a:solidFill>
                <a:latin typeface="Aptos"/>
                <a:ea typeface="DejaVu Sans"/>
              </a:rPr>
              <a:t>, 105, 108, 111, </a:t>
            </a:r>
            <a:r>
              <a:rPr lang="en-SG" sz="2800" b="0" strike="noStrike" spc="-1" dirty="0">
                <a:solidFill>
                  <a:srgbClr val="000000"/>
                </a:solidFill>
                <a:highlight>
                  <a:srgbClr val="FF0000"/>
                </a:highlight>
                <a:latin typeface="Aptos"/>
                <a:ea typeface="DejaVu Sans"/>
              </a:rPr>
              <a:t>125</a:t>
            </a: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177" name="Parallelogram 3"/>
          <p:cNvSpPr/>
          <p:nvPr/>
        </p:nvSpPr>
        <p:spPr>
          <a:xfrm>
            <a:off x="3866760" y="145800"/>
            <a:ext cx="5095800" cy="476280"/>
          </a:xfrm>
          <a:prstGeom prst="parallelogram">
            <a:avLst>
              <a:gd name="adj" fmla="val 25000"/>
            </a:avLst>
          </a:prstGeom>
          <a:solidFill>
            <a:schemeClr val="bg1">
              <a:lumMod val="8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target_eda_within_stocks.ipynb</a:t>
            </a:r>
            <a:endParaRPr lang="en-US" sz="1800" b="0" strike="noStrike" spc="-1">
              <a:latin typeface="Arial"/>
            </a:endParaRPr>
          </a:p>
        </p:txBody>
      </p:sp>
      <p:sp>
        <p:nvSpPr>
          <p:cNvPr id="178" name="Oval 8"/>
          <p:cNvSpPr/>
          <p:nvPr/>
        </p:nvSpPr>
        <p:spPr>
          <a:xfrm>
            <a:off x="9146160" y="365040"/>
            <a:ext cx="2578680" cy="564120"/>
          </a:xfrm>
          <a:prstGeom prst="ellipse">
            <a:avLst/>
          </a:prstGeom>
          <a:solidFill>
            <a:schemeClr val="accent2">
              <a:lumMod val="75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Train.csv</a:t>
            </a:r>
            <a:endParaRPr lang="en-US" sz="1800" b="0" strike="noStrike" spc="-1">
              <a:latin typeface="Arial"/>
            </a:endParaRPr>
          </a:p>
        </p:txBody>
      </p:sp>
      <p:sp>
        <p:nvSpPr>
          <p:cNvPr id="2" name="Cloud 1">
            <a:extLst>
              <a:ext uri="{FF2B5EF4-FFF2-40B4-BE49-F238E27FC236}">
                <a16:creationId xmlns:a16="http://schemas.microsoft.com/office/drawing/2014/main" id="{0994DB79-A6F1-FF09-E519-46890E1FD8D6}"/>
              </a:ext>
            </a:extLst>
          </p:cNvPr>
          <p:cNvSpPr/>
          <p:nvPr/>
        </p:nvSpPr>
        <p:spPr>
          <a:xfrm>
            <a:off x="7973568" y="5669280"/>
            <a:ext cx="3751272" cy="1124712"/>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500" dirty="0"/>
              <a:t>Do we need to make a separate model for these stocks as they maybe difficult to predict?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4000" b="0" strike="noStrike" spc="-1">
                <a:solidFill>
                  <a:srgbClr val="000000"/>
                </a:solidFill>
                <a:latin typeface="Arial"/>
              </a:rPr>
              <a:t>Feature Selection and Elimination</a:t>
            </a:r>
          </a:p>
        </p:txBody>
      </p:sp>
      <p:sp>
        <p:nvSpPr>
          <p:cNvPr id="51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Check number of unique values in each feature and rank them.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13" name="Picture 512"/>
          <p:cNvPicPr/>
          <p:nvPr/>
        </p:nvPicPr>
        <p:blipFill>
          <a:blip r:embed="rId2"/>
          <a:stretch/>
        </p:blipFill>
        <p:spPr>
          <a:xfrm>
            <a:off x="1600200" y="2234520"/>
            <a:ext cx="4746600" cy="1423080"/>
          </a:xfrm>
          <a:prstGeom prst="rect">
            <a:avLst/>
          </a:prstGeom>
          <a:ln w="0">
            <a:noFill/>
          </a:ln>
        </p:spPr>
      </p:pic>
      <p:pic>
        <p:nvPicPr>
          <p:cNvPr id="514" name="Picture 513"/>
          <p:cNvPicPr/>
          <p:nvPr/>
        </p:nvPicPr>
        <p:blipFill>
          <a:blip r:embed="rId3"/>
          <a:stretch/>
        </p:blipFill>
        <p:spPr>
          <a:xfrm>
            <a:off x="6400800" y="2057400"/>
            <a:ext cx="4518000" cy="1438200"/>
          </a:xfrm>
          <a:prstGeom prst="rect">
            <a:avLst/>
          </a:prstGeom>
          <a:ln w="0">
            <a:noFill/>
          </a:ln>
        </p:spPr>
      </p:pic>
      <p:pic>
        <p:nvPicPr>
          <p:cNvPr id="515" name="Picture 514"/>
          <p:cNvPicPr/>
          <p:nvPr/>
        </p:nvPicPr>
        <p:blipFill>
          <a:blip r:embed="rId4"/>
          <a:stretch/>
        </p:blipFill>
        <p:spPr>
          <a:xfrm>
            <a:off x="1509480" y="3781800"/>
            <a:ext cx="6034320" cy="1933200"/>
          </a:xfrm>
          <a:prstGeom prst="rect">
            <a:avLst/>
          </a:prstGeom>
          <a:ln w="0">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4000" b="0" strike="noStrike" spc="-1">
                <a:solidFill>
                  <a:srgbClr val="000000"/>
                </a:solidFill>
                <a:latin typeface="Arial"/>
              </a:rPr>
              <a:t>Feature Selection and Elimination</a:t>
            </a:r>
          </a:p>
        </p:txBody>
      </p:sp>
      <p:sp>
        <p:nvSpPr>
          <p:cNvPr id="51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Check correlation matrix and rank features with most correlation to other features (and target). The mean correlation between a feature and all the other feat. Is taken and then ranked from lowest to highest correlation. There is gradual lightening of colors as we go from top to bottom of the matrix.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‘target’ is number 98 and ‘</a:t>
            </a:r>
            <a:r>
              <a:rPr lang="en-US" sz="1200" b="0" strike="noStrike" spc="-1" dirty="0" err="1">
                <a:solidFill>
                  <a:srgbClr val="000000"/>
                </a:solidFill>
                <a:latin typeface="Aptos"/>
                <a:ea typeface="DejaVu Sans"/>
              </a:rPr>
              <a:t>tlog_target</a:t>
            </a:r>
            <a:r>
              <a:rPr lang="en-US" sz="1200" b="0" strike="noStrike" spc="-1" dirty="0">
                <a:solidFill>
                  <a:srgbClr val="000000"/>
                </a:solidFill>
                <a:latin typeface="Aptos"/>
                <a:ea typeface="DejaVu Sans"/>
              </a:rPr>
              <a:t>‘ is 194. First upper part is shown below.</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p:txBody>
      </p:sp>
      <p:pic>
        <p:nvPicPr>
          <p:cNvPr id="518" name="Picture 517"/>
          <p:cNvPicPr/>
          <p:nvPr/>
        </p:nvPicPr>
        <p:blipFill>
          <a:blip r:embed="rId2"/>
          <a:stretch/>
        </p:blipFill>
        <p:spPr>
          <a:xfrm>
            <a:off x="2191164" y="2666999"/>
            <a:ext cx="8128491" cy="4071257"/>
          </a:xfrm>
          <a:prstGeom prst="rect">
            <a:avLst/>
          </a:prstGeom>
          <a:ln w="0">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4000" b="0" strike="noStrike" spc="-1">
                <a:solidFill>
                  <a:srgbClr val="000000"/>
                </a:solidFill>
                <a:latin typeface="Arial"/>
              </a:rPr>
              <a:t>Feature Selection and Elimination</a:t>
            </a:r>
          </a:p>
        </p:txBody>
      </p:sp>
      <p:sp>
        <p:nvSpPr>
          <p:cNvPr id="52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2</a:t>
            </a:r>
            <a:r>
              <a:rPr lang="en-US" sz="1200" b="0" strike="noStrike" spc="-1" baseline="33000">
                <a:solidFill>
                  <a:srgbClr val="000000"/>
                </a:solidFill>
                <a:latin typeface="Aptos"/>
                <a:ea typeface="DejaVu Sans"/>
              </a:rPr>
              <a:t>nd</a:t>
            </a:r>
            <a:r>
              <a:rPr lang="en-US" sz="1200" b="0" strike="noStrike" spc="-1">
                <a:solidFill>
                  <a:srgbClr val="000000"/>
                </a:solidFill>
                <a:latin typeface="Aptos"/>
                <a:ea typeface="DejaVu Sans"/>
              </a:rPr>
              <a:t> lower part.</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21" name="Picture 520"/>
          <p:cNvPicPr/>
          <p:nvPr/>
        </p:nvPicPr>
        <p:blipFill>
          <a:blip r:embed="rId2"/>
          <a:stretch/>
        </p:blipFill>
        <p:spPr>
          <a:xfrm>
            <a:off x="2111400" y="2198520"/>
            <a:ext cx="9547200" cy="4202280"/>
          </a:xfrm>
          <a:prstGeom prst="rect">
            <a:avLst/>
          </a:prstGeom>
          <a:ln w="0">
            <a:noFill/>
          </a:ln>
        </p:spPr>
      </p:pic>
      <p:cxnSp>
        <p:nvCxnSpPr>
          <p:cNvPr id="3" name="Straight Arrow Connector 2">
            <a:extLst>
              <a:ext uri="{FF2B5EF4-FFF2-40B4-BE49-F238E27FC236}">
                <a16:creationId xmlns:a16="http://schemas.microsoft.com/office/drawing/2014/main" id="{C1DD43D4-D7CD-82E7-048B-B4499B699492}"/>
              </a:ext>
            </a:extLst>
          </p:cNvPr>
          <p:cNvCxnSpPr/>
          <p:nvPr/>
        </p:nvCxnSpPr>
        <p:spPr>
          <a:xfrm>
            <a:off x="1480457" y="3799111"/>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4000" b="0" strike="noStrike" spc="-1">
                <a:solidFill>
                  <a:srgbClr val="000000"/>
                </a:solidFill>
                <a:latin typeface="Arial"/>
              </a:rPr>
              <a:t>Feature Selection and Elimination</a:t>
            </a:r>
          </a:p>
        </p:txBody>
      </p:sp>
      <p:sp>
        <p:nvSpPr>
          <p:cNvPr id="52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3rd lower part.</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24" name="Picture 523"/>
          <p:cNvPicPr/>
          <p:nvPr/>
        </p:nvPicPr>
        <p:blipFill>
          <a:blip r:embed="rId2"/>
          <a:stretch/>
        </p:blipFill>
        <p:spPr>
          <a:xfrm>
            <a:off x="1143000" y="2376360"/>
            <a:ext cx="10330560" cy="1817280"/>
          </a:xfrm>
          <a:prstGeom prst="rect">
            <a:avLst/>
          </a:prstGeom>
          <a:ln w="0">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Picture 524"/>
          <p:cNvPicPr/>
          <p:nvPr/>
        </p:nvPicPr>
        <p:blipFill>
          <a:blip r:embed="rId2"/>
          <a:stretch/>
        </p:blipFill>
        <p:spPr>
          <a:xfrm>
            <a:off x="2971800" y="99360"/>
            <a:ext cx="6172200" cy="6679080"/>
          </a:xfrm>
          <a:prstGeom prst="rect">
            <a:avLst/>
          </a:prstGeom>
          <a:ln w="0">
            <a:noFill/>
          </a:ln>
        </p:spPr>
      </p:pic>
      <p:sp>
        <p:nvSpPr>
          <p:cNvPr id="526" name="TextBox 525"/>
          <p:cNvSpPr txBox="1"/>
          <p:nvPr/>
        </p:nvSpPr>
        <p:spPr>
          <a:xfrm>
            <a:off x="9372600" y="914400"/>
            <a:ext cx="1866240" cy="346320"/>
          </a:xfrm>
          <a:prstGeom prst="rect">
            <a:avLst/>
          </a:prstGeom>
          <a:noFill/>
          <a:ln w="0">
            <a:noFill/>
          </a:ln>
        </p:spPr>
        <p:txBody>
          <a:bodyPr lIns="90000" tIns="45000" rIns="90000" bIns="45000" anchor="t">
            <a:noAutofit/>
          </a:bodyPr>
          <a:lstStyle/>
          <a:p>
            <a:r>
              <a:rPr lang="en-US" sz="1800" b="0" strike="noStrike" spc="-1">
                <a:latin typeface="Arial"/>
              </a:rPr>
              <a:t>All in one picture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4000" b="0" strike="noStrike" spc="-1">
                <a:solidFill>
                  <a:srgbClr val="000000"/>
                </a:solidFill>
                <a:latin typeface="Arial"/>
                <a:ea typeface="DejaVu Sans"/>
              </a:rPr>
              <a:t>Feature Selection and Elimination</a:t>
            </a:r>
          </a:p>
        </p:txBody>
      </p:sp>
      <p:sp>
        <p:nvSpPr>
          <p:cNvPr id="52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These high corr. Feat. Can be used to select the features for tsfresh feature extraction in addition to using xgboost’s feature importance. </a:t>
            </a:r>
            <a:endParaRPr lang="en-US" sz="1200" b="0" strike="noStrike" spc="-1">
              <a:solidFill>
                <a:srgbClr val="000000"/>
              </a:solidFill>
              <a:latin typeface="Arial"/>
            </a:endParaRPr>
          </a:p>
        </p:txBody>
      </p:sp>
      <p:pic>
        <p:nvPicPr>
          <p:cNvPr id="529" name="Picture 528"/>
          <p:cNvPicPr/>
          <p:nvPr/>
        </p:nvPicPr>
        <p:blipFill>
          <a:blip r:embed="rId2"/>
          <a:stretch/>
        </p:blipFill>
        <p:spPr>
          <a:xfrm>
            <a:off x="1371600" y="2057400"/>
            <a:ext cx="10690200" cy="3251160"/>
          </a:xfrm>
          <a:prstGeom prst="rect">
            <a:avLst/>
          </a:prstGeom>
          <a:ln w="0">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4000" b="0" strike="noStrike" spc="-1">
                <a:solidFill>
                  <a:srgbClr val="000000"/>
                </a:solidFill>
                <a:latin typeface="Arial"/>
                <a:ea typeface="DejaVu Sans"/>
              </a:rPr>
              <a:t>Feature Selection and Elimination</a:t>
            </a:r>
          </a:p>
        </p:txBody>
      </p:sp>
      <p:sp>
        <p:nvSpPr>
          <p:cNvPr id="53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These low corr. Feat. Can be discarded in feature elimination</a:t>
            </a:r>
            <a:endParaRPr lang="en-US" sz="1200" b="0" strike="noStrike" spc="-1">
              <a:solidFill>
                <a:srgbClr val="000000"/>
              </a:solidFill>
              <a:latin typeface="Arial"/>
            </a:endParaRPr>
          </a:p>
        </p:txBody>
      </p:sp>
      <p:pic>
        <p:nvPicPr>
          <p:cNvPr id="532" name="Picture 531"/>
          <p:cNvPicPr/>
          <p:nvPr/>
        </p:nvPicPr>
        <p:blipFill>
          <a:blip r:embed="rId2"/>
          <a:stretch/>
        </p:blipFill>
        <p:spPr>
          <a:xfrm>
            <a:off x="1600200" y="1828800"/>
            <a:ext cx="7792560" cy="2464200"/>
          </a:xfrm>
          <a:prstGeom prst="rect">
            <a:avLst/>
          </a:prstGeom>
          <a:ln w="0">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4000" b="0" strike="noStrike" spc="-1">
                <a:solidFill>
                  <a:srgbClr val="000000"/>
                </a:solidFill>
                <a:latin typeface="Arial"/>
                <a:ea typeface="DejaVu Sans"/>
              </a:rPr>
              <a:t>Feature Selection and Elimination</a:t>
            </a:r>
          </a:p>
        </p:txBody>
      </p:sp>
      <p:sp>
        <p:nvSpPr>
          <p:cNvPr id="53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These low corr. Feat. Can be discarded in feature elimination</a:t>
            </a:r>
            <a:endParaRPr lang="en-US" sz="1200" b="0" strike="noStrike" spc="-1">
              <a:solidFill>
                <a:srgbClr val="000000"/>
              </a:solidFill>
              <a:latin typeface="Arial"/>
            </a:endParaRPr>
          </a:p>
        </p:txBody>
      </p:sp>
      <p:pic>
        <p:nvPicPr>
          <p:cNvPr id="535" name="Picture 534"/>
          <p:cNvPicPr/>
          <p:nvPr/>
        </p:nvPicPr>
        <p:blipFill>
          <a:blip r:embed="rId2"/>
          <a:stretch/>
        </p:blipFill>
        <p:spPr>
          <a:xfrm>
            <a:off x="1371600" y="1825560"/>
            <a:ext cx="9318600" cy="2903040"/>
          </a:xfrm>
          <a:prstGeom prst="rect">
            <a:avLst/>
          </a:prstGeom>
          <a:ln w="0">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4000" b="0" strike="noStrike" spc="-1">
                <a:solidFill>
                  <a:srgbClr val="000000"/>
                </a:solidFill>
                <a:latin typeface="Arial"/>
                <a:ea typeface="DejaVu Sans"/>
              </a:rPr>
              <a:t>Feature Selection and Elimination</a:t>
            </a:r>
          </a:p>
        </p:txBody>
      </p:sp>
      <p:sp>
        <p:nvSpPr>
          <p:cNvPr id="53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These Features have medium negative corr. With target.</a:t>
            </a:r>
            <a:endParaRPr lang="en-US" sz="1200" b="0" strike="noStrike" spc="-1">
              <a:solidFill>
                <a:srgbClr val="000000"/>
              </a:solidFill>
              <a:latin typeface="Arial"/>
            </a:endParaRPr>
          </a:p>
        </p:txBody>
      </p:sp>
      <p:pic>
        <p:nvPicPr>
          <p:cNvPr id="538" name="Picture 537"/>
          <p:cNvPicPr/>
          <p:nvPr/>
        </p:nvPicPr>
        <p:blipFill>
          <a:blip r:embed="rId2"/>
          <a:stretch/>
        </p:blipFill>
        <p:spPr>
          <a:xfrm>
            <a:off x="1425600" y="1828800"/>
            <a:ext cx="8175600" cy="2553480"/>
          </a:xfrm>
          <a:prstGeom prst="rect">
            <a:avLst/>
          </a:prstGeom>
          <a:ln w="0">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Reorder test time ids as well.</a:t>
            </a:r>
            <a:endParaRPr lang="en-US" sz="4400" b="0" strike="noStrike" spc="-1">
              <a:solidFill>
                <a:srgbClr val="000000"/>
              </a:solidFill>
              <a:latin typeface="Arial"/>
            </a:endParaRPr>
          </a:p>
        </p:txBody>
      </p:sp>
      <p:sp>
        <p:nvSpPr>
          <p:cNvPr id="54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This is not possible because the test data is given for a few/one stock  only so One-dimensional TSNE cannot recover order as it is ambiguous.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Then only use of recovering time id order is for time series cross validation.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We could instead use this for our own results to show performance improvement with Tsfresh and HAR features on the existing optiver open dataset instead of submitting to Kaggle.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r>
              <a:rPr lang="en-US" sz="1800" b="0" strike="noStrike" spc="-1" dirty="0">
                <a:solidFill>
                  <a:srgbClr val="000000"/>
                </a:solidFill>
                <a:latin typeface="Arial"/>
              </a:rPr>
              <a:t>Target Summary statistics</a:t>
            </a:r>
          </a:p>
        </p:txBody>
      </p:sp>
      <p:sp>
        <p:nvSpPr>
          <p:cNvPr id="18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94000"/>
          </a:bodyPr>
          <a:lstStyle/>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Max # </a:t>
            </a:r>
            <a:r>
              <a:rPr lang="en-SG" sz="2000" b="0" strike="noStrike" spc="-1" dirty="0" err="1">
                <a:solidFill>
                  <a:srgbClr val="000000"/>
                </a:solidFill>
                <a:latin typeface="Aptos"/>
                <a:ea typeface="DejaVu Sans"/>
              </a:rPr>
              <a:t>time_ids</a:t>
            </a:r>
            <a:r>
              <a:rPr lang="en-SG" sz="2000" b="0" strike="noStrike" spc="-1" dirty="0">
                <a:solidFill>
                  <a:srgbClr val="000000"/>
                </a:solidFill>
                <a:latin typeface="Aptos"/>
                <a:ea typeface="DejaVu Sans"/>
              </a:rPr>
              <a:t> = 3830: Min # </a:t>
            </a:r>
            <a:r>
              <a:rPr lang="en-SG" sz="2000" b="0" strike="noStrike" spc="-1" dirty="0" err="1">
                <a:solidFill>
                  <a:srgbClr val="000000"/>
                </a:solidFill>
                <a:latin typeface="Aptos"/>
                <a:ea typeface="DejaVu Sans"/>
              </a:rPr>
              <a:t>time_ids</a:t>
            </a:r>
            <a:r>
              <a:rPr lang="en-SG" sz="2000" b="0" strike="noStrike" spc="-1" dirty="0">
                <a:solidFill>
                  <a:srgbClr val="000000"/>
                </a:solidFill>
                <a:latin typeface="Aptos"/>
                <a:ea typeface="DejaVu Sans"/>
              </a:rPr>
              <a:t> = 3815. Most stocks have max # </a:t>
            </a:r>
            <a:r>
              <a:rPr lang="en-SG" sz="2000" b="0" strike="noStrike" spc="-1" dirty="0" err="1">
                <a:solidFill>
                  <a:srgbClr val="000000"/>
                </a:solidFill>
                <a:latin typeface="Aptos"/>
                <a:ea typeface="DejaVu Sans"/>
              </a:rPr>
              <a:t>time_ids</a:t>
            </a:r>
            <a:r>
              <a:rPr lang="en-SG" sz="2000" b="0" strike="noStrike" spc="-1" dirty="0">
                <a:solidFill>
                  <a:srgbClr val="000000"/>
                </a:solidFill>
                <a:latin typeface="Aptos"/>
                <a:ea typeface="DejaVu Sans"/>
              </a:rPr>
              <a:t>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Largest median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0.0074 for stock id 18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Smallest median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0.0011 for stock id 43</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Largest mean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0.0087 for stock id 18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Smallest mean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0.0015 for stock id 43</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Largest std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0.0050 for stock id 18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Smallest std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0.0012 for stock id 43</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Largest min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0.0015 for stock id 18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Smallest min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0.000105 for stock id </a:t>
            </a:r>
            <a:r>
              <a:rPr lang="en-SG" sz="2000" b="0" strike="noStrike" spc="-1" dirty="0">
                <a:solidFill>
                  <a:srgbClr val="000000"/>
                </a:solidFill>
                <a:highlight>
                  <a:srgbClr val="C0C0C0"/>
                </a:highlight>
                <a:latin typeface="Aptos"/>
                <a:ea typeface="DejaVu Sans"/>
              </a:rPr>
              <a:t>31</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Largest max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0.07 for stock id </a:t>
            </a:r>
            <a:r>
              <a:rPr lang="en-SG" sz="2000" b="0" strike="noStrike" spc="-1" dirty="0">
                <a:solidFill>
                  <a:srgbClr val="000000"/>
                </a:solidFill>
                <a:highlight>
                  <a:srgbClr val="00FF00"/>
                </a:highlight>
                <a:latin typeface="Aptos"/>
                <a:ea typeface="DejaVu Sans"/>
              </a:rPr>
              <a:t>77</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Smallest max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0.0114 for stock id 43</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181" name="Parallelogram 3"/>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sp>
        <p:nvSpPr>
          <p:cNvPr id="182" name="Oval 4"/>
          <p:cNvSpPr/>
          <p:nvPr/>
        </p:nvSpPr>
        <p:spPr>
          <a:xfrm>
            <a:off x="9146160" y="365040"/>
            <a:ext cx="2578680" cy="564120"/>
          </a:xfrm>
          <a:prstGeom prst="ellipse">
            <a:avLst/>
          </a:prstGeom>
          <a:solidFill>
            <a:schemeClr val="accent2">
              <a:lumMod val="75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Train.csv</a:t>
            </a:r>
            <a:endParaRPr lang="en-US" sz="1800" b="0" strike="noStrike" spc="-1">
              <a:latin typeface="Arial"/>
            </a:endParaRPr>
          </a:p>
        </p:txBody>
      </p:sp>
      <p:sp>
        <p:nvSpPr>
          <p:cNvPr id="3" name="Cloud 2">
            <a:extLst>
              <a:ext uri="{FF2B5EF4-FFF2-40B4-BE49-F238E27FC236}">
                <a16:creationId xmlns:a16="http://schemas.microsoft.com/office/drawing/2014/main" id="{1BB81161-4E37-EF2C-4B0A-B59A44DA05BC}"/>
              </a:ext>
            </a:extLst>
          </p:cNvPr>
          <p:cNvSpPr/>
          <p:nvPr/>
        </p:nvSpPr>
        <p:spPr>
          <a:xfrm>
            <a:off x="8403336" y="4554216"/>
            <a:ext cx="3785489" cy="2157984"/>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ctr">
              <a:buFont typeface="Arial" panose="020B0604020202020204" pitchFamily="34" charset="0"/>
              <a:buChar char="•"/>
            </a:pPr>
            <a:endParaRPr lang="en-SG" sz="1500" i="1" dirty="0">
              <a:solidFill>
                <a:srgbClr val="00B050"/>
              </a:solidFill>
            </a:endParaRPr>
          </a:p>
          <a:p>
            <a:pPr marL="285750" indent="-285750" algn="ctr">
              <a:buFont typeface="Arial" panose="020B0604020202020204" pitchFamily="34" charset="0"/>
              <a:buChar char="•"/>
            </a:pPr>
            <a:endParaRPr lang="en-SG" sz="1500" i="1" dirty="0">
              <a:solidFill>
                <a:srgbClr val="00B050"/>
              </a:solidFill>
            </a:endParaRPr>
          </a:p>
          <a:p>
            <a:pPr marL="285750" indent="-285750" algn="ctr">
              <a:buFont typeface="Arial" panose="020B0604020202020204" pitchFamily="34" charset="0"/>
              <a:buChar char="•"/>
            </a:pPr>
            <a:r>
              <a:rPr lang="en-SG" sz="1500" i="1" dirty="0">
                <a:solidFill>
                  <a:srgbClr val="00B050"/>
                </a:solidFill>
              </a:rPr>
              <a:t>Stock 18 has largest 2</a:t>
            </a:r>
            <a:r>
              <a:rPr lang="en-SG" sz="1500" i="1" baseline="30000" dirty="0">
                <a:solidFill>
                  <a:srgbClr val="00B050"/>
                </a:solidFill>
              </a:rPr>
              <a:t>nd</a:t>
            </a:r>
            <a:r>
              <a:rPr lang="en-SG" sz="1500" i="1" dirty="0">
                <a:solidFill>
                  <a:srgbClr val="00B050"/>
                </a:solidFill>
              </a:rPr>
              <a:t> 10-min real. Vol.</a:t>
            </a:r>
          </a:p>
          <a:p>
            <a:pPr marL="285750" indent="-285750" algn="ctr">
              <a:buFont typeface="Arial" panose="020B0604020202020204" pitchFamily="34" charset="0"/>
              <a:buChar char="•"/>
            </a:pPr>
            <a:r>
              <a:rPr lang="en-SG" sz="1500" i="1" dirty="0">
                <a:solidFill>
                  <a:srgbClr val="00B050"/>
                </a:solidFill>
              </a:rPr>
              <a:t>Stock 43 has smallest 2</a:t>
            </a:r>
            <a:r>
              <a:rPr lang="en-SG" sz="1500" i="1" baseline="30000" dirty="0">
                <a:solidFill>
                  <a:srgbClr val="00B050"/>
                </a:solidFill>
              </a:rPr>
              <a:t>nd</a:t>
            </a:r>
            <a:r>
              <a:rPr lang="en-SG" sz="1500" i="1" dirty="0">
                <a:solidFill>
                  <a:srgbClr val="00B050"/>
                </a:solidFill>
              </a:rPr>
              <a:t> 10-min real. Vol.</a:t>
            </a:r>
          </a:p>
          <a:p>
            <a:pPr marL="285750" indent="-285750" algn="ctr">
              <a:buFont typeface="Arial" panose="020B0604020202020204" pitchFamily="34" charset="0"/>
              <a:buChar char="•"/>
            </a:pPr>
            <a:r>
              <a:rPr lang="en-SG" sz="1500" i="1" dirty="0">
                <a:solidFill>
                  <a:srgbClr val="00B050"/>
                </a:solidFill>
              </a:rPr>
              <a:t>Can use separate model for this.</a:t>
            </a:r>
          </a:p>
          <a:p>
            <a:pPr marL="285750" indent="-285750" algn="ctr">
              <a:buFont typeface="Arial" panose="020B0604020202020204" pitchFamily="34" charset="0"/>
              <a:buChar char="•"/>
            </a:pPr>
            <a:endParaRPr lang="en-SG" i="1" dirty="0">
              <a:solidFill>
                <a:srgbClr val="00B050"/>
              </a:solidFill>
            </a:endParaRPr>
          </a:p>
        </p:txBody>
      </p:sp>
      <p:pic>
        <p:nvPicPr>
          <p:cNvPr id="7" name="Picture 6">
            <a:extLst>
              <a:ext uri="{FF2B5EF4-FFF2-40B4-BE49-F238E27FC236}">
                <a16:creationId xmlns:a16="http://schemas.microsoft.com/office/drawing/2014/main" id="{3EE8202F-F002-BDDD-1121-6BCB942565B2}"/>
              </a:ext>
            </a:extLst>
          </p:cNvPr>
          <p:cNvPicPr>
            <a:picLocks noChangeAspect="1"/>
          </p:cNvPicPr>
          <p:nvPr/>
        </p:nvPicPr>
        <p:blipFill>
          <a:blip r:embed="rId2"/>
          <a:stretch>
            <a:fillRect/>
          </a:stretch>
        </p:blipFill>
        <p:spPr>
          <a:xfrm>
            <a:off x="8738231" y="3102123"/>
            <a:ext cx="3262696" cy="115911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Arial"/>
              </a:rPr>
              <a:t>Error TRoubleshooting</a:t>
            </a:r>
            <a:endParaRPr lang="en-US" sz="4400" b="0" strike="noStrike" spc="-1">
              <a:solidFill>
                <a:srgbClr val="000000"/>
              </a:solidFill>
              <a:latin typeface="Arial"/>
              <a:ea typeface="DejaVu Sans"/>
            </a:endParaRPr>
          </a:p>
        </p:txBody>
      </p:sp>
      <p:sp>
        <p:nvSpPr>
          <p:cNvPr id="54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r>
              <a:rPr lang="en-US" sz="1200" b="0" strike="noStrike" spc="-1">
                <a:solidFill>
                  <a:srgbClr val="000000"/>
                </a:solidFill>
                <a:latin typeface="Aptos"/>
                <a:ea typeface="DejaVu Sans"/>
              </a:rPr>
              <a:t>Feature standardization/normalization causes learning error to increase with boosting rounds.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1800" b="0" strike="noStrike" spc="-1">
                <a:solidFill>
                  <a:srgbClr val="000000"/>
                </a:solidFill>
                <a:latin typeface="Arial"/>
                <a:ea typeface="DejaVu Sans"/>
              </a:rPr>
              <a:t> </a:t>
            </a:r>
            <a:endParaRPr lang="en-US" sz="1800" b="0" strike="noStrike" spc="-1">
              <a:solidFill>
                <a:srgbClr val="000000"/>
              </a:solidFill>
              <a:latin typeface="Arial"/>
            </a:endParaRPr>
          </a:p>
        </p:txBody>
      </p:sp>
      <p:sp>
        <p:nvSpPr>
          <p:cNvPr id="54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100000"/>
              </a:lnSpc>
              <a:spcBef>
                <a:spcPts val="1001"/>
              </a:spcBef>
              <a:buNone/>
              <a:tabLst>
                <a:tab pos="0" algn="l"/>
              </a:tabLst>
            </a:pPr>
            <a:endParaRPr lang="en-US" sz="3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Jager normalization is ignored for now and just tlog_target is used because it has a better normal shape and spans a fewere orders of magnitude and it is easier for learning. Because jager normalization is not good.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Simply weight the target by 1/y_train when passing to xgb.dtrain</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45" name="Picture 516"/>
          <p:cNvPicPr/>
          <p:nvPr/>
        </p:nvPicPr>
        <p:blipFill>
          <a:blip r:embed="rId2"/>
          <a:stretch/>
        </p:blipFill>
        <p:spPr>
          <a:xfrm>
            <a:off x="7907400" y="2971800"/>
            <a:ext cx="3603240" cy="2742120"/>
          </a:xfrm>
          <a:prstGeom prst="rect">
            <a:avLst/>
          </a:prstGeom>
          <a:ln w="0">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4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Good HAR model for Realized Volatility ought to be heterogeneous, that is, it should contain different volatility components from different time resolutions.  E.g. daily real. Vol. the daily Realized Volatility RVt􀀀1, the weekly mean Realized Volatility RVt􀀀1:t􀀀5 and the monthly mean Realized Volatility RVt􀀀1:t􀀀20</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 idea is to mix short- (daily), medium- (weekly), and long-term (monthly) volatility components for capturing various empirical properties observed in volatility series such as long memory and fat tails.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New high-frequency features, such as the realized semi-covariances, realized skewness and realized kurtosis, all exhibit significance in forecasting volatility.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SHAR , Semi-variance HAR. Neg. (i.e. neg. returns) semi-var has stronger predictive power.</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Integrated Quarticity, IQ for annualized daily RV.  realized quarticity measures the variance of returns raised to the power of four. This measure can be useful in understanding the higher moments of the return distribution, providing insights into the extent of extreme movements or the presence of heavy tails in the distribution.  extreme returns, whether positive or negative, are amplified more than moderate returns. This means that observations in the tails of the return distribution contribute more significantly to the realized quarticity compared to observations closer to the mean (the bulk of the distribution).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Raising returns to the fourth power accentuates the impact of these extreme events, providing a more sensitive measure of volatility or risk, particularly in the tails of the distribution. realized quarticity provides insights into the fourth moment, offering a more comprehensive understanding of the distribution's shape, particularly in terms of its tail behavior. </a:t>
            </a:r>
            <a:endParaRPr lang="en-US" sz="1200" b="0" strike="noStrike" spc="-1">
              <a:solidFill>
                <a:srgbClr val="000000"/>
              </a:solidFill>
              <a:latin typeface="Arial"/>
            </a:endParaRPr>
          </a:p>
          <a:p>
            <a:pPr marL="228600" indent="-228600">
              <a:lnSpc>
                <a:spcPct val="90000"/>
              </a:lnSpc>
              <a:spcBef>
                <a:spcPts val="1417"/>
              </a:spcBef>
              <a:buNone/>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228600" indent="-228600">
              <a:lnSpc>
                <a:spcPct val="90000"/>
              </a:lnSpc>
              <a:spcBef>
                <a:spcPts val="1417"/>
              </a:spcBef>
              <a:buNone/>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228600" indent="-228600">
              <a:lnSpc>
                <a:spcPct val="90000"/>
              </a:lnSpc>
              <a:spcBef>
                <a:spcPts val="1417"/>
              </a:spcBef>
              <a:buNone/>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4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We compute 5 quantities for the first 10 mins of book data and first 10 mins. Of trade data and use the second 10 mins real. vol. as the target.</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r>
              <a:rPr lang="en-SG" sz="1000" b="0" strike="noStrike" spc="-1">
                <a:solidFill>
                  <a:srgbClr val="DCDCAA"/>
                </a:solidFill>
                <a:highlight>
                  <a:srgbClr val="1E1E1E"/>
                </a:highlight>
                <a:latin typeface="Courier New"/>
                <a:ea typeface="DejaVu Sans"/>
              </a:rPr>
              <a:t>realized_volatility(</a:t>
            </a:r>
            <a:r>
              <a:rPr lang="en-SG" sz="800" b="0" strike="noStrike" spc="-1">
                <a:solidFill>
                  <a:srgbClr val="9CDCFE"/>
                </a:solidFill>
                <a:highlight>
                  <a:srgbClr val="1E1E1E"/>
                </a:highlight>
                <a:latin typeface="Courier New"/>
                <a:ea typeface="DejaVu Sans"/>
              </a:rPr>
              <a:t>log_returns</a:t>
            </a:r>
            <a:r>
              <a:rPr lang="en-SG" sz="1000" b="0" strike="noStrike" spc="-1">
                <a:solidFill>
                  <a:srgbClr val="DCDCAA"/>
                </a:solidFill>
                <a:highlight>
                  <a:srgbClr val="1E1E1E"/>
                </a:highlight>
                <a:latin typeface="Courier New"/>
                <a:ea typeface="DejaVu Sans"/>
              </a:rPr>
              <a:t>)</a:t>
            </a:r>
            <a:endParaRPr lang="en-US" sz="10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SG" sz="1000" b="0" strike="noStrike" spc="-1">
                <a:solidFill>
                  <a:srgbClr val="DCDCAA"/>
                </a:solidFill>
                <a:highlight>
                  <a:srgbClr val="1E1E1E"/>
                </a:highlight>
                <a:latin typeface="Courier New"/>
                <a:ea typeface="DejaVu Sans"/>
              </a:rPr>
              <a:t>realized_quarticity</a:t>
            </a:r>
            <a:r>
              <a:rPr lang="en-SG" sz="1100" b="0" strike="noStrike" spc="-1">
                <a:solidFill>
                  <a:srgbClr val="DCDCAA"/>
                </a:solidFill>
                <a:highlight>
                  <a:srgbClr val="1E1E1E"/>
                </a:highlight>
                <a:latin typeface="Courier New"/>
                <a:ea typeface="DejaVu Sans"/>
              </a:rPr>
              <a:t>(</a:t>
            </a:r>
            <a:r>
              <a:rPr lang="en-SG" sz="1000" b="0" strike="noStrike" spc="-1">
                <a:solidFill>
                  <a:srgbClr val="9CDCFE"/>
                </a:solidFill>
                <a:highlight>
                  <a:srgbClr val="1E1E1E"/>
                </a:highlight>
                <a:latin typeface="Courier New"/>
                <a:ea typeface="DejaVu Sans"/>
              </a:rPr>
              <a:t>log_returns</a:t>
            </a:r>
            <a:r>
              <a:rPr lang="en-SG" sz="1100" b="0" strike="noStrike" spc="-1">
                <a:solidFill>
                  <a:srgbClr val="DCDCAA"/>
                </a:solidFill>
                <a:highlight>
                  <a:srgbClr val="1E1E1E"/>
                </a:highlight>
                <a:latin typeface="Courier New"/>
                <a:ea typeface="DejaVu Sans"/>
              </a:rPr>
              <a:t>)</a:t>
            </a:r>
            <a:endParaRPr lang="en-US" sz="11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SG" sz="1000" b="0" strike="noStrike" spc="-1">
                <a:solidFill>
                  <a:srgbClr val="DCDCAA"/>
                </a:solidFill>
                <a:highlight>
                  <a:srgbClr val="1E1E1E"/>
                </a:highlight>
                <a:latin typeface="Courier New"/>
                <a:ea typeface="DejaVu Sans"/>
              </a:rPr>
              <a:t>bipower_variation</a:t>
            </a:r>
            <a:r>
              <a:rPr lang="en-SG" sz="1100" b="0" strike="noStrike" spc="-1">
                <a:solidFill>
                  <a:srgbClr val="DCDCAA"/>
                </a:solidFill>
                <a:highlight>
                  <a:srgbClr val="1E1E1E"/>
                </a:highlight>
                <a:latin typeface="Courier New"/>
                <a:ea typeface="DejaVu Sans"/>
              </a:rPr>
              <a:t>(</a:t>
            </a:r>
            <a:r>
              <a:rPr lang="en-SG" sz="1000" b="0" strike="noStrike" spc="-1">
                <a:solidFill>
                  <a:srgbClr val="9CDCFE"/>
                </a:solidFill>
                <a:highlight>
                  <a:srgbClr val="1E1E1E"/>
                </a:highlight>
                <a:latin typeface="Courier New"/>
                <a:ea typeface="DejaVu Sans"/>
              </a:rPr>
              <a:t>log_returns</a:t>
            </a:r>
            <a:r>
              <a:rPr lang="en-SG" sz="1100" b="0" strike="noStrike" spc="-1">
                <a:solidFill>
                  <a:srgbClr val="DCDCAA"/>
                </a:solidFill>
                <a:highlight>
                  <a:srgbClr val="1E1E1E"/>
                </a:highlight>
                <a:latin typeface="Courier New"/>
                <a:ea typeface="DejaVu Sans"/>
              </a:rPr>
              <a:t>)</a:t>
            </a:r>
            <a:endParaRPr lang="en-US" sz="11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SG" sz="1000" b="0" strike="noStrike" spc="-1">
                <a:solidFill>
                  <a:srgbClr val="DCDCAA"/>
                </a:solidFill>
                <a:highlight>
                  <a:srgbClr val="1E1E1E"/>
                </a:highlight>
                <a:latin typeface="Courier New"/>
                <a:ea typeface="DejaVu Sans"/>
              </a:rPr>
              <a:t>positive_realized_semivariance</a:t>
            </a:r>
            <a:r>
              <a:rPr lang="en-SG" sz="1100" b="0" strike="noStrike" spc="-1">
                <a:solidFill>
                  <a:srgbClr val="DCDCAA"/>
                </a:solidFill>
                <a:highlight>
                  <a:srgbClr val="1E1E1E"/>
                </a:highlight>
                <a:latin typeface="Courier New"/>
                <a:ea typeface="DejaVu Sans"/>
              </a:rPr>
              <a:t>(</a:t>
            </a:r>
            <a:r>
              <a:rPr lang="en-SG" sz="1000" b="0" strike="noStrike" spc="-1">
                <a:solidFill>
                  <a:srgbClr val="9CDCFE"/>
                </a:solidFill>
                <a:highlight>
                  <a:srgbClr val="1E1E1E"/>
                </a:highlight>
                <a:latin typeface="Courier New"/>
                <a:ea typeface="DejaVu Sans"/>
              </a:rPr>
              <a:t>log_returns</a:t>
            </a:r>
            <a:r>
              <a:rPr lang="en-SG" sz="1100" b="0" strike="noStrike" spc="-1">
                <a:solidFill>
                  <a:srgbClr val="DCDCAA"/>
                </a:solidFill>
                <a:highlight>
                  <a:srgbClr val="1E1E1E"/>
                </a:highlight>
                <a:latin typeface="Courier New"/>
                <a:ea typeface="DejaVu Sans"/>
              </a:rPr>
              <a:t>)</a:t>
            </a:r>
            <a:endParaRPr lang="en-US" sz="11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000" b="0" strike="noStrike" spc="-1">
                <a:solidFill>
                  <a:srgbClr val="DCDCAA"/>
                </a:solidFill>
                <a:highlight>
                  <a:srgbClr val="1E1E1E"/>
                </a:highlight>
                <a:latin typeface="Courier New"/>
                <a:ea typeface="DejaVu Sans"/>
              </a:rPr>
              <a:t>negative_realized_semivariance</a:t>
            </a:r>
            <a:r>
              <a:rPr lang="en-US" sz="1000" b="0" strike="noStrike" spc="-1">
                <a:solidFill>
                  <a:srgbClr val="D4D4D4"/>
                </a:solidFill>
                <a:highlight>
                  <a:srgbClr val="1E1E1E"/>
                </a:highlight>
                <a:latin typeface="Courier New"/>
                <a:ea typeface="DejaVu Sans"/>
              </a:rPr>
              <a:t>(</a:t>
            </a:r>
            <a:r>
              <a:rPr lang="en-US" sz="1000" b="0" strike="noStrike" spc="-1">
                <a:solidFill>
                  <a:srgbClr val="9CDCFE"/>
                </a:solidFill>
                <a:highlight>
                  <a:srgbClr val="1E1E1E"/>
                </a:highlight>
                <a:latin typeface="Courier New"/>
                <a:ea typeface="DejaVu Sans"/>
              </a:rPr>
              <a:t>log_returns</a:t>
            </a:r>
            <a:r>
              <a:rPr lang="en-US" sz="1000" b="0" strike="noStrike" spc="-1">
                <a:solidFill>
                  <a:srgbClr val="D4D4D4"/>
                </a:solidFill>
                <a:highlight>
                  <a:srgbClr val="1E1E1E"/>
                </a:highlight>
                <a:latin typeface="Courier New"/>
                <a:ea typeface="DejaVu Sans"/>
              </a:rPr>
              <a:t>)</a:t>
            </a:r>
            <a:endParaRPr lang="en-US" sz="10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Sort the stock_ids before passing to  the function.</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The calculated quantities have very small values so need to rescale by multiplying with 10e5 for numerical stability/consistency.</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The models tested are </a:t>
            </a:r>
            <a:r>
              <a:rPr lang="en-SG" sz="1000" b="0" strike="noStrike" spc="-1">
                <a:solidFill>
                  <a:srgbClr val="6AA94F"/>
                </a:solidFill>
                <a:highlight>
                  <a:srgbClr val="1E1E1E"/>
                </a:highlight>
                <a:latin typeface="Courier New"/>
                <a:ea typeface="DejaVu Sans"/>
              </a:rPr>
              <a:t>AR(3), </a:t>
            </a:r>
            <a:r>
              <a:rPr lang="en-SG" sz="800" b="0" strike="noStrike" spc="-1">
                <a:solidFill>
                  <a:srgbClr val="6AA94F"/>
                </a:solidFill>
                <a:highlight>
                  <a:srgbClr val="1E1E1E"/>
                </a:highlight>
                <a:latin typeface="Courier New"/>
                <a:ea typeface="DejaVu Sans"/>
              </a:rPr>
              <a:t># HAR</a:t>
            </a:r>
            <a:r>
              <a:rPr lang="en-SG" sz="800" b="0" strike="noStrike" spc="-1">
                <a:solidFill>
                  <a:srgbClr val="D4D4D4"/>
                </a:solidFill>
                <a:highlight>
                  <a:srgbClr val="1E1E1E"/>
                </a:highlight>
                <a:latin typeface="Courier New"/>
                <a:ea typeface="DejaVu Sans"/>
              </a:rPr>
              <a:t>, </a:t>
            </a:r>
            <a:r>
              <a:rPr lang="en-SG" sz="800" b="0" strike="noStrike" spc="-1">
                <a:solidFill>
                  <a:srgbClr val="6AA94F"/>
                </a:solidFill>
                <a:highlight>
                  <a:srgbClr val="1E1E1E"/>
                </a:highlight>
                <a:latin typeface="Courier New"/>
                <a:ea typeface="DejaVu Sans"/>
              </a:rPr>
              <a:t># HARQ, # HARQ-F, # CHAR, # SHAR# HAR-J</a:t>
            </a:r>
            <a:endParaRPr lang="en-US" sz="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highlight>
                  <a:srgbClr val="FFFF00"/>
                </a:highlight>
                <a:latin typeface="Aptos"/>
                <a:ea typeface="DejaVu Sans"/>
              </a:rPr>
              <a:t>New suggestion: </a:t>
            </a:r>
            <a:r>
              <a:rPr lang="en-US" sz="1200" b="0" strike="noStrike" spc="-1">
                <a:solidFill>
                  <a:srgbClr val="000000"/>
                </a:solidFill>
                <a:latin typeface="Aptos"/>
                <a:ea typeface="DejaVu Sans"/>
              </a:rPr>
              <a:t>Currently, we are predicting first 10 mins. Real. Vol. we can try to predict target (2</a:t>
            </a:r>
            <a:r>
              <a:rPr lang="en-US" sz="1200" b="0" strike="noStrike" spc="-1" baseline="30000">
                <a:solidFill>
                  <a:srgbClr val="000000"/>
                </a:solidFill>
                <a:latin typeface="Aptos"/>
                <a:ea typeface="DejaVu Sans"/>
              </a:rPr>
              <a:t>nd</a:t>
            </a:r>
            <a:r>
              <a:rPr lang="en-US" sz="1200" b="0" strike="noStrike" spc="-1">
                <a:solidFill>
                  <a:srgbClr val="000000"/>
                </a:solidFill>
                <a:latin typeface="Aptos"/>
                <a:ea typeface="DejaVu Sans"/>
              </a:rPr>
              <a:t> 10 mins. Vol.)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We use 1 day or 9 time ids to train and predict the next time id.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
        <p:nvSpPr>
          <p:cNvPr id="550"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551" name="Rectangle: Rounded Corners 4"/>
          <p:cNvSpPr/>
          <p:nvPr/>
        </p:nvSpPr>
        <p:spPr>
          <a:xfrm>
            <a:off x="5706360" y="126720"/>
            <a:ext cx="3311640" cy="338040"/>
          </a:xfrm>
          <a:prstGeom prst="roundRect">
            <a:avLst>
              <a:gd name="adj" fmla="val 16667"/>
            </a:avLst>
          </a:prstGeom>
          <a:solidFill>
            <a:schemeClr val="accent4">
              <a:lumMod val="75000"/>
            </a:schemeClr>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a:t>
            </a:r>
            <a:r>
              <a:rPr lang="en-SG" sz="1200" b="0" strike="noStrike" spc="-1">
                <a:solidFill>
                  <a:srgbClr val="FFFFFF"/>
                </a:solidFill>
                <a:latin typeface="Aptos"/>
                <a:ea typeface="DejaVu Sans"/>
              </a:rPr>
              <a:t>book_wap1_HAR_estimator() </a:t>
            </a:r>
            <a:endParaRPr lang="en-US" sz="1200" b="0" strike="noStrike" spc="-1">
              <a:latin typeface="Arial"/>
            </a:endParaRPr>
          </a:p>
        </p:txBody>
      </p:sp>
      <p:sp>
        <p:nvSpPr>
          <p:cNvPr id="552"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sp>
        <p:nvSpPr>
          <p:cNvPr id="553" name="TextBox 4"/>
          <p:cNvSpPr/>
          <p:nvPr/>
        </p:nvSpPr>
        <p:spPr>
          <a:xfrm>
            <a:off x="9019080" y="4777200"/>
            <a:ext cx="1308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SG" sz="1800" b="0" strike="noStrike" spc="-1">
                <a:solidFill>
                  <a:srgbClr val="000000"/>
                </a:solidFill>
                <a:highlight>
                  <a:srgbClr val="00FF00"/>
                </a:highlight>
                <a:latin typeface="Arial"/>
                <a:ea typeface="DejaVu Sans"/>
              </a:rPr>
              <a:t>Done</a:t>
            </a:r>
            <a:endParaRPr lang="en-US" sz="1800" b="0" strike="noStrike" spc="-1">
              <a:latin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5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
        <p:nvSpPr>
          <p:cNvPr id="556"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557"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pic>
        <p:nvPicPr>
          <p:cNvPr id="558" name="Picture 5"/>
          <p:cNvPicPr/>
          <p:nvPr/>
        </p:nvPicPr>
        <p:blipFill>
          <a:blip r:embed="rId2"/>
          <a:stretch/>
        </p:blipFill>
        <p:spPr>
          <a:xfrm>
            <a:off x="2176200" y="1337760"/>
            <a:ext cx="7551720" cy="3915000"/>
          </a:xfrm>
          <a:prstGeom prst="rect">
            <a:avLst/>
          </a:prstGeom>
          <a:ln w="0">
            <a:noFill/>
          </a:ln>
        </p:spPr>
      </p:pic>
      <p:pic>
        <p:nvPicPr>
          <p:cNvPr id="559" name="Picture 9"/>
          <p:cNvPicPr/>
          <p:nvPr/>
        </p:nvPicPr>
        <p:blipFill>
          <a:blip r:embed="rId3"/>
          <a:stretch/>
        </p:blipFill>
        <p:spPr>
          <a:xfrm>
            <a:off x="1022760" y="5607000"/>
            <a:ext cx="9858600" cy="370440"/>
          </a:xfrm>
          <a:prstGeom prst="rect">
            <a:avLst/>
          </a:prstGeom>
          <a:ln w="0">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6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62" name="Picture 2"/>
          <p:cNvPicPr/>
          <p:nvPr/>
        </p:nvPicPr>
        <p:blipFill>
          <a:blip r:embed="rId2"/>
          <a:stretch/>
        </p:blipFill>
        <p:spPr>
          <a:xfrm>
            <a:off x="5323680" y="1499040"/>
            <a:ext cx="6090480" cy="2439360"/>
          </a:xfrm>
          <a:prstGeom prst="rect">
            <a:avLst/>
          </a:prstGeom>
          <a:ln w="0">
            <a:noFill/>
          </a:ln>
        </p:spPr>
      </p:pic>
      <p:pic>
        <p:nvPicPr>
          <p:cNvPr id="563" name="Picture 4"/>
          <p:cNvPicPr/>
          <p:nvPr/>
        </p:nvPicPr>
        <p:blipFill>
          <a:blip r:embed="rId3"/>
          <a:stretch/>
        </p:blipFill>
        <p:spPr>
          <a:xfrm>
            <a:off x="2291040" y="3939480"/>
            <a:ext cx="6499440" cy="2788560"/>
          </a:xfrm>
          <a:prstGeom prst="rect">
            <a:avLst/>
          </a:prstGeom>
          <a:ln w="0">
            <a:noFill/>
          </a:ln>
        </p:spPr>
      </p:pic>
      <p:pic>
        <p:nvPicPr>
          <p:cNvPr id="564" name="Picture 6"/>
          <p:cNvPicPr/>
          <p:nvPr/>
        </p:nvPicPr>
        <p:blipFill>
          <a:blip r:embed="rId4"/>
          <a:stretch/>
        </p:blipFill>
        <p:spPr>
          <a:xfrm>
            <a:off x="144000" y="1688040"/>
            <a:ext cx="4692240" cy="1899360"/>
          </a:xfrm>
          <a:prstGeom prst="rect">
            <a:avLst/>
          </a:prstGeom>
          <a:ln w="0">
            <a:noFill/>
          </a:ln>
        </p:spPr>
      </p:pic>
      <p:sp>
        <p:nvSpPr>
          <p:cNvPr id="56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566"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6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69" name="Picture 7"/>
          <p:cNvPicPr/>
          <p:nvPr/>
        </p:nvPicPr>
        <p:blipFill>
          <a:blip r:embed="rId2"/>
          <a:stretch/>
        </p:blipFill>
        <p:spPr>
          <a:xfrm>
            <a:off x="2666880" y="1611000"/>
            <a:ext cx="5842800" cy="3037320"/>
          </a:xfrm>
          <a:prstGeom prst="rect">
            <a:avLst/>
          </a:prstGeom>
          <a:ln w="0">
            <a:noFill/>
          </a:ln>
        </p:spPr>
      </p:pic>
      <p:pic>
        <p:nvPicPr>
          <p:cNvPr id="570" name="Picture 9"/>
          <p:cNvPicPr/>
          <p:nvPr/>
        </p:nvPicPr>
        <p:blipFill>
          <a:blip r:embed="rId3"/>
          <a:stretch/>
        </p:blipFill>
        <p:spPr>
          <a:xfrm>
            <a:off x="1072440" y="5453280"/>
            <a:ext cx="10039680" cy="398880"/>
          </a:xfrm>
          <a:prstGeom prst="rect">
            <a:avLst/>
          </a:prstGeom>
          <a:ln w="0">
            <a:noFill/>
          </a:ln>
        </p:spPr>
      </p:pic>
      <p:sp>
        <p:nvSpPr>
          <p:cNvPr id="571"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sp>
        <p:nvSpPr>
          <p:cNvPr id="572"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7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75" name="Picture 2"/>
          <p:cNvPicPr/>
          <p:nvPr/>
        </p:nvPicPr>
        <p:blipFill>
          <a:blip r:embed="rId2"/>
          <a:stretch/>
        </p:blipFill>
        <p:spPr>
          <a:xfrm>
            <a:off x="383040" y="1802520"/>
            <a:ext cx="5481360" cy="2196360"/>
          </a:xfrm>
          <a:prstGeom prst="rect">
            <a:avLst/>
          </a:prstGeom>
          <a:ln w="0">
            <a:noFill/>
          </a:ln>
        </p:spPr>
      </p:pic>
      <p:pic>
        <p:nvPicPr>
          <p:cNvPr id="576" name="Picture 4"/>
          <p:cNvPicPr/>
          <p:nvPr/>
        </p:nvPicPr>
        <p:blipFill>
          <a:blip r:embed="rId3"/>
          <a:stretch/>
        </p:blipFill>
        <p:spPr>
          <a:xfrm>
            <a:off x="6320160" y="1711080"/>
            <a:ext cx="5481360" cy="2239200"/>
          </a:xfrm>
          <a:prstGeom prst="rect">
            <a:avLst/>
          </a:prstGeom>
          <a:ln w="0">
            <a:noFill/>
          </a:ln>
        </p:spPr>
      </p:pic>
      <p:pic>
        <p:nvPicPr>
          <p:cNvPr id="577" name="Picture 6"/>
          <p:cNvPicPr/>
          <p:nvPr/>
        </p:nvPicPr>
        <p:blipFill>
          <a:blip r:embed="rId4"/>
          <a:stretch/>
        </p:blipFill>
        <p:spPr>
          <a:xfrm>
            <a:off x="2239200" y="4262040"/>
            <a:ext cx="6120720" cy="2473560"/>
          </a:xfrm>
          <a:prstGeom prst="rect">
            <a:avLst/>
          </a:prstGeom>
          <a:ln w="0">
            <a:noFill/>
          </a:ln>
        </p:spPr>
      </p:pic>
      <p:sp>
        <p:nvSpPr>
          <p:cNvPr id="578"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sp>
        <p:nvSpPr>
          <p:cNvPr id="579"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8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3200" b="0" strike="noStrike" spc="-1">
                <a:solidFill>
                  <a:srgbClr val="000000"/>
                </a:solidFill>
                <a:latin typeface="Aptos"/>
                <a:ea typeface="DejaVu Sans"/>
              </a:rPr>
              <a:t> Conclusion: Use HAR (lags 1,9,45), HARJ(lags 1,9,45) and AR(lags 1,2,3) models with first 10 mins book wap 1 and trade price quantities to predict the target (2</a:t>
            </a:r>
            <a:r>
              <a:rPr lang="en-US" sz="3200" b="0" strike="noStrike" spc="-1" baseline="30000">
                <a:solidFill>
                  <a:srgbClr val="000000"/>
                </a:solidFill>
                <a:latin typeface="Aptos"/>
                <a:ea typeface="DejaVu Sans"/>
              </a:rPr>
              <a:t>nd</a:t>
            </a:r>
            <a:r>
              <a:rPr lang="en-US" sz="3200" b="0" strike="noStrike" spc="-1">
                <a:solidFill>
                  <a:srgbClr val="000000"/>
                </a:solidFill>
                <a:latin typeface="Aptos"/>
                <a:ea typeface="DejaVu Sans"/>
              </a:rPr>
              <a:t> 10 mins. Real. Vol. )</a:t>
            </a:r>
            <a:endParaRPr lang="en-US" sz="3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Training data including lags etc. are stored in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SG" sz="1000" b="0" strike="noStrike" spc="-1">
                <a:solidFill>
                  <a:srgbClr val="CE9178"/>
                </a:solidFill>
                <a:highlight>
                  <a:srgbClr val="1E1E1E"/>
                </a:highlight>
                <a:latin typeface="Courier New"/>
                <a:ea typeface="DejaVu Sans"/>
              </a:rPr>
              <a:t>trade_HAR_vol_estimates_reordered_df.pkl</a:t>
            </a:r>
            <a:endParaRPr lang="en-US" sz="10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SG" sz="1000" b="0" strike="noStrike" spc="-1">
                <a:solidFill>
                  <a:srgbClr val="CE9178"/>
                </a:solidFill>
                <a:highlight>
                  <a:srgbClr val="1E1E1E"/>
                </a:highlight>
                <a:latin typeface="Courier New"/>
                <a:ea typeface="DejaVu Sans"/>
              </a:rPr>
              <a:t>book_wap1_HAR_vol_estimates_reordered_df.pkl</a:t>
            </a:r>
            <a:endParaRPr lang="en-US" sz="10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Final predictions from all models are stored in </a:t>
            </a:r>
            <a:endParaRPr lang="en-US" sz="1200" b="0" strike="noStrike" spc="-1">
              <a:solidFill>
                <a:srgbClr val="000000"/>
              </a:solidFill>
              <a:latin typeface="Arial"/>
            </a:endParaRPr>
          </a:p>
          <a:p>
            <a:pPr marL="228600" indent="-228600">
              <a:lnSpc>
                <a:spcPct val="90000"/>
              </a:lnSpc>
              <a:spcBef>
                <a:spcPts val="1417"/>
              </a:spcBef>
              <a:buNone/>
              <a:tabLst>
                <a:tab pos="0" algn="l"/>
              </a:tabLst>
            </a:pPr>
            <a:r>
              <a:rPr lang="en-US" sz="1000" b="0" strike="noStrike" spc="-1">
                <a:solidFill>
                  <a:srgbClr val="CE9178"/>
                </a:solidFill>
                <a:highlight>
                  <a:srgbClr val="1E1E1E"/>
                </a:highlight>
                <a:latin typeface="Courier New"/>
                <a:ea typeface="DejaVu Sans"/>
              </a:rPr>
              <a:t>HAR_trade_price_all_predictions.parquet</a:t>
            </a:r>
            <a:endParaRPr lang="en-US" sz="1000" b="0" strike="noStrike" spc="-1">
              <a:solidFill>
                <a:srgbClr val="000000"/>
              </a:solidFill>
              <a:latin typeface="Arial"/>
            </a:endParaRPr>
          </a:p>
          <a:p>
            <a:pPr marL="228600" indent="-228600">
              <a:lnSpc>
                <a:spcPct val="90000"/>
              </a:lnSpc>
              <a:spcBef>
                <a:spcPts val="1417"/>
              </a:spcBef>
              <a:buNone/>
              <a:tabLst>
                <a:tab pos="0" algn="l"/>
              </a:tabLst>
            </a:pPr>
            <a:r>
              <a:rPr lang="en-US" sz="800" b="0" strike="noStrike" spc="-1">
                <a:solidFill>
                  <a:srgbClr val="CE9178"/>
                </a:solidFill>
                <a:highlight>
                  <a:srgbClr val="1E1E1E"/>
                </a:highlight>
                <a:latin typeface="Courier New"/>
                <a:ea typeface="DejaVu Sans"/>
              </a:rPr>
              <a:t>HAR_book_wap1_all_predictions</a:t>
            </a:r>
            <a:r>
              <a:rPr lang="en-US" sz="1000" b="0" strike="noStrike" spc="-1">
                <a:solidFill>
                  <a:srgbClr val="CE9178"/>
                </a:solidFill>
                <a:highlight>
                  <a:srgbClr val="1E1E1E"/>
                </a:highlight>
                <a:latin typeface="Courier New"/>
                <a:ea typeface="DejaVu Sans"/>
              </a:rPr>
              <a:t>.parquet</a:t>
            </a:r>
            <a:endParaRPr lang="en-US" sz="10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p:txBody>
      </p:sp>
      <p:sp>
        <p:nvSpPr>
          <p:cNvPr id="582"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HAR.ipynb</a:t>
            </a:r>
            <a:endParaRPr lang="en-US" sz="18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from Statistical model</a:t>
            </a:r>
            <a:endParaRPr lang="en-US" sz="4400" b="0" strike="noStrike" spc="-1">
              <a:solidFill>
                <a:srgbClr val="000000"/>
              </a:solidFill>
              <a:latin typeface="Arial"/>
            </a:endParaRPr>
          </a:p>
        </p:txBody>
      </p:sp>
      <p:sp>
        <p:nvSpPr>
          <p:cNvPr id="58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85" name="Picture 2"/>
          <p:cNvPicPr/>
          <p:nvPr/>
        </p:nvPicPr>
        <p:blipFill>
          <a:blip r:embed="rId2"/>
          <a:stretch/>
        </p:blipFill>
        <p:spPr>
          <a:xfrm>
            <a:off x="1472040" y="1825560"/>
            <a:ext cx="4323960" cy="1494720"/>
          </a:xfrm>
          <a:prstGeom prst="rect">
            <a:avLst/>
          </a:prstGeom>
          <a:ln w="0">
            <a:noFill/>
          </a:ln>
        </p:spPr>
      </p:pic>
      <p:pic>
        <p:nvPicPr>
          <p:cNvPr id="586" name="Picture 4"/>
          <p:cNvPicPr/>
          <p:nvPr/>
        </p:nvPicPr>
        <p:blipFill>
          <a:blip r:embed="rId3"/>
          <a:stretch/>
        </p:blipFill>
        <p:spPr>
          <a:xfrm>
            <a:off x="6367320" y="1825560"/>
            <a:ext cx="4409640" cy="150408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icture 8"/>
          <p:cNvPicPr/>
          <p:nvPr/>
        </p:nvPicPr>
        <p:blipFill>
          <a:blip r:embed="rId2"/>
          <a:stretch/>
        </p:blipFill>
        <p:spPr>
          <a:xfrm>
            <a:off x="0" y="5375880"/>
            <a:ext cx="12185280" cy="1021680"/>
          </a:xfrm>
          <a:prstGeom prst="rect">
            <a:avLst/>
          </a:prstGeom>
          <a:ln w="0">
            <a:noFill/>
          </a:ln>
        </p:spPr>
      </p:pic>
      <p:sp>
        <p:nvSpPr>
          <p:cNvPr id="3" name="Cloud 2">
            <a:extLst>
              <a:ext uri="{FF2B5EF4-FFF2-40B4-BE49-F238E27FC236}">
                <a16:creationId xmlns:a16="http://schemas.microsoft.com/office/drawing/2014/main" id="{4714CB45-4D65-FEFF-884B-B54E1007A3E2}"/>
              </a:ext>
            </a:extLst>
          </p:cNvPr>
          <p:cNvSpPr/>
          <p:nvPr/>
        </p:nvSpPr>
        <p:spPr>
          <a:xfrm>
            <a:off x="8864278" y="4001430"/>
            <a:ext cx="3305480" cy="175039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lgn="ctr">
              <a:buFont typeface="Arial" panose="020B0604020202020204" pitchFamily="34" charset="0"/>
              <a:buChar char="•"/>
            </a:pPr>
            <a:endParaRPr lang="en-SG" sz="1200" i="1" dirty="0">
              <a:solidFill>
                <a:srgbClr val="00B050"/>
              </a:solidFill>
            </a:endParaRPr>
          </a:p>
          <a:p>
            <a:pPr marL="285750" indent="-285750" algn="ctr">
              <a:buFont typeface="Arial" panose="020B0604020202020204" pitchFamily="34" charset="0"/>
              <a:buChar char="•"/>
            </a:pPr>
            <a:endParaRPr lang="en-SG" sz="1200" i="1" dirty="0">
              <a:solidFill>
                <a:srgbClr val="00B050"/>
              </a:solidFill>
            </a:endParaRPr>
          </a:p>
          <a:p>
            <a:pPr marL="285750" indent="-285750" algn="ctr">
              <a:buFont typeface="Arial" panose="020B0604020202020204" pitchFamily="34" charset="0"/>
              <a:buChar char="•"/>
            </a:pPr>
            <a:r>
              <a:rPr lang="en-SG" sz="1200" i="1" dirty="0">
                <a:solidFill>
                  <a:srgbClr val="00B050"/>
                </a:solidFill>
              </a:rPr>
              <a:t>Stock 77 and 18 are similar. St. 77 are skewed right.</a:t>
            </a:r>
          </a:p>
          <a:p>
            <a:pPr marL="285750" indent="-285750" algn="ctr">
              <a:buFont typeface="Arial" panose="020B0604020202020204" pitchFamily="34" charset="0"/>
              <a:buChar char="•"/>
            </a:pPr>
            <a:r>
              <a:rPr lang="en-SG" sz="1200" i="1" dirty="0">
                <a:solidFill>
                  <a:srgbClr val="00B050"/>
                </a:solidFill>
              </a:rPr>
              <a:t>Stock 78 looks most normal</a:t>
            </a:r>
          </a:p>
          <a:p>
            <a:pPr marL="285750" indent="-285750" algn="ctr">
              <a:buFont typeface="Arial" panose="020B0604020202020204" pitchFamily="34" charset="0"/>
              <a:buChar char="•"/>
            </a:pPr>
            <a:r>
              <a:rPr lang="en-SG" sz="1200" i="1" dirty="0">
                <a:solidFill>
                  <a:srgbClr val="00B050"/>
                </a:solidFill>
              </a:rPr>
              <a:t>Can use separate model for this.</a:t>
            </a:r>
          </a:p>
          <a:p>
            <a:pPr marL="285750" indent="-285750" algn="ctr">
              <a:buFont typeface="Arial" panose="020B0604020202020204" pitchFamily="34" charset="0"/>
              <a:buChar char="•"/>
            </a:pPr>
            <a:endParaRPr lang="en-SG" sz="1200" i="1" dirty="0">
              <a:solidFill>
                <a:srgbClr val="00B050"/>
              </a:solidFill>
            </a:endParaRPr>
          </a:p>
        </p:txBody>
      </p:sp>
      <p:sp>
        <p:nvSpPr>
          <p:cNvPr id="18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8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Largest skew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8.617, 6.08 for stock id </a:t>
            </a:r>
            <a:r>
              <a:rPr lang="en-SG" sz="2000" b="0" strike="noStrike" spc="-1" dirty="0">
                <a:solidFill>
                  <a:srgbClr val="000000"/>
                </a:solidFill>
                <a:highlight>
                  <a:srgbClr val="00FF00"/>
                </a:highlight>
                <a:latin typeface="Aptos"/>
                <a:ea typeface="DejaVu Sans"/>
              </a:rPr>
              <a:t>77, </a:t>
            </a:r>
            <a:r>
              <a:rPr lang="en-SG" sz="2000" b="0" strike="noStrike" spc="-1" dirty="0">
                <a:solidFill>
                  <a:srgbClr val="000000"/>
                </a:solidFill>
                <a:highlight>
                  <a:srgbClr val="008080"/>
                </a:highlight>
                <a:latin typeface="Aptos"/>
                <a:ea typeface="DejaVu Sans"/>
              </a:rPr>
              <a:t>59</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Smallest skew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1.60 for stock id </a:t>
            </a:r>
            <a:r>
              <a:rPr lang="en-SG" sz="2000" b="0" strike="noStrike" spc="-1" dirty="0">
                <a:solidFill>
                  <a:srgbClr val="000000"/>
                </a:solidFill>
                <a:highlight>
                  <a:srgbClr val="FF00FF"/>
                </a:highlight>
                <a:latin typeface="Aptos"/>
                <a:ea typeface="DejaVu Sans"/>
              </a:rPr>
              <a:t>78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All stocks target are right skew. Asymmetry compared to normal distr. Longer tail on right side. Larger extreme values are more common in larger right skewed distr.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Largest </a:t>
            </a:r>
            <a:r>
              <a:rPr lang="en-SG" sz="2000" b="0" strike="noStrike" spc="-1" dirty="0" err="1">
                <a:solidFill>
                  <a:srgbClr val="000000"/>
                </a:solidFill>
                <a:latin typeface="Aptos"/>
                <a:ea typeface="DejaVu Sans"/>
              </a:rPr>
              <a:t>kurt</a:t>
            </a:r>
            <a:r>
              <a:rPr lang="en-SG" sz="2000" b="0" strike="noStrike" spc="-1" dirty="0">
                <a:solidFill>
                  <a:srgbClr val="000000"/>
                </a:solidFill>
                <a:latin typeface="Aptos"/>
                <a:ea typeface="DejaVu Sans"/>
              </a:rPr>
              <a:t>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148, 97 for stock id </a:t>
            </a:r>
            <a:r>
              <a:rPr lang="en-SG" sz="2000" b="0" strike="noStrike" spc="-1" dirty="0">
                <a:solidFill>
                  <a:srgbClr val="000000"/>
                </a:solidFill>
                <a:highlight>
                  <a:srgbClr val="00FF00"/>
                </a:highlight>
                <a:latin typeface="Aptos"/>
                <a:ea typeface="DejaVu Sans"/>
              </a:rPr>
              <a:t>77, </a:t>
            </a:r>
            <a:r>
              <a:rPr lang="en-SG" sz="2000" b="0" strike="noStrike" spc="-1" dirty="0">
                <a:solidFill>
                  <a:srgbClr val="000000"/>
                </a:solidFill>
                <a:highlight>
                  <a:srgbClr val="008080"/>
                </a:highlight>
                <a:latin typeface="Aptos"/>
                <a:ea typeface="DejaVu Sans"/>
              </a:rPr>
              <a:t>59</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Wingdings" charset="2"/>
              <a:buChar char=""/>
            </a:pPr>
            <a:r>
              <a:rPr lang="en-SG" sz="2000" b="0" strike="noStrike" spc="-1" dirty="0">
                <a:solidFill>
                  <a:srgbClr val="000000"/>
                </a:solidFill>
                <a:latin typeface="Aptos"/>
                <a:ea typeface="DejaVu Sans"/>
              </a:rPr>
              <a:t>Smallest </a:t>
            </a:r>
            <a:r>
              <a:rPr lang="en-SG" sz="2000" b="0" strike="noStrike" spc="-1" dirty="0" err="1">
                <a:solidFill>
                  <a:srgbClr val="000000"/>
                </a:solidFill>
                <a:latin typeface="Aptos"/>
                <a:ea typeface="DejaVu Sans"/>
              </a:rPr>
              <a:t>kurt</a:t>
            </a:r>
            <a:r>
              <a:rPr lang="en-SG" sz="2000" b="0" strike="noStrike" spc="-1" dirty="0">
                <a:solidFill>
                  <a:srgbClr val="000000"/>
                </a:solidFill>
                <a:latin typeface="Aptos"/>
                <a:ea typeface="DejaVu Sans"/>
              </a:rPr>
              <a:t>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real. Vol. (i.e. target) = 3.49 for stock id </a:t>
            </a:r>
            <a:r>
              <a:rPr lang="en-SG" sz="2000" b="0" strike="noStrike" spc="-1" dirty="0">
                <a:solidFill>
                  <a:srgbClr val="000000"/>
                </a:solidFill>
                <a:highlight>
                  <a:srgbClr val="FF00FF"/>
                </a:highlight>
                <a:latin typeface="Aptos"/>
                <a:ea typeface="DejaVu Sans"/>
              </a:rPr>
              <a:t>78</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Fat right tails . </a:t>
            </a:r>
            <a:r>
              <a:rPr lang="en-US" sz="2000" b="0" strike="noStrike" spc="-1" dirty="0">
                <a:solidFill>
                  <a:srgbClr val="000000"/>
                </a:solidFill>
                <a:latin typeface="Aptos"/>
                <a:ea typeface="DejaVu Sans"/>
              </a:rPr>
              <a:t>Low Kurtosis (&lt;25) for Majority of stocks.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Suggestion: </a:t>
            </a:r>
            <a:r>
              <a:rPr lang="en-SG" sz="2000" b="0" strike="noStrike" spc="-1" dirty="0">
                <a:solidFill>
                  <a:srgbClr val="000000"/>
                </a:solidFill>
                <a:latin typeface="Aptos"/>
                <a:ea typeface="DejaVu Sans"/>
              </a:rPr>
              <a:t>plot these specific stocks densities on the same plot. </a:t>
            </a:r>
            <a:br>
              <a:rPr lang="en-SG" sz="2000" spc="-1" dirty="0">
                <a:solidFill>
                  <a:srgbClr val="000000"/>
                </a:solidFill>
                <a:latin typeface="Aptos"/>
                <a:ea typeface="DejaVu Sans"/>
              </a:rPr>
            </a:br>
            <a:r>
              <a:rPr lang="en-SG" sz="2000" b="0" strike="noStrike" spc="-1" dirty="0">
                <a:solidFill>
                  <a:srgbClr val="000000"/>
                </a:solidFill>
                <a:latin typeface="Aptos"/>
                <a:ea typeface="DejaVu Sans"/>
              </a:rPr>
              <a:t>Plot box plots of these stocks next to each other.</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185" name="Oval 4"/>
          <p:cNvSpPr/>
          <p:nvPr/>
        </p:nvSpPr>
        <p:spPr>
          <a:xfrm>
            <a:off x="9146160" y="365040"/>
            <a:ext cx="2578680" cy="564120"/>
          </a:xfrm>
          <a:prstGeom prst="ellipse">
            <a:avLst/>
          </a:prstGeom>
          <a:solidFill>
            <a:schemeClr val="accent2">
              <a:lumMod val="75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Train.csv</a:t>
            </a:r>
            <a:endParaRPr lang="en-US" sz="1800" b="0" strike="noStrike" spc="-1">
              <a:latin typeface="Arial"/>
            </a:endParaRPr>
          </a:p>
        </p:txBody>
      </p:sp>
      <p:pic>
        <p:nvPicPr>
          <p:cNvPr id="186" name="Picture 2" descr="4.1 Skewness – Module 1: What Is Risk?"/>
          <p:cNvPicPr/>
          <p:nvPr/>
        </p:nvPicPr>
        <p:blipFill>
          <a:blip r:embed="rId3"/>
          <a:stretch/>
        </p:blipFill>
        <p:spPr>
          <a:xfrm>
            <a:off x="9930240" y="1225080"/>
            <a:ext cx="1794600" cy="1366560"/>
          </a:xfrm>
          <a:prstGeom prst="rect">
            <a:avLst/>
          </a:prstGeom>
          <a:ln w="0">
            <a:noFill/>
          </a:ln>
        </p:spPr>
      </p:pic>
      <p:sp>
        <p:nvSpPr>
          <p:cNvPr id="188" name="Parallelogram 5"/>
          <p:cNvSpPr/>
          <p:nvPr/>
        </p:nvSpPr>
        <p:spPr>
          <a:xfrm>
            <a:off x="4019400" y="29808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7" name="Picture 6">
            <a:extLst>
              <a:ext uri="{FF2B5EF4-FFF2-40B4-BE49-F238E27FC236}">
                <a16:creationId xmlns:a16="http://schemas.microsoft.com/office/drawing/2014/main" id="{2D74892F-9445-735E-8F3A-8DB5D04C2815}"/>
              </a:ext>
            </a:extLst>
          </p:cNvPr>
          <p:cNvPicPr>
            <a:picLocks noChangeAspect="1"/>
          </p:cNvPicPr>
          <p:nvPr/>
        </p:nvPicPr>
        <p:blipFill>
          <a:blip r:embed="rId4"/>
          <a:stretch>
            <a:fillRect/>
          </a:stretch>
        </p:blipFill>
        <p:spPr>
          <a:xfrm>
            <a:off x="9902628" y="2960952"/>
            <a:ext cx="2057696" cy="100513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selection for TSFRESH Feature extraction</a:t>
            </a:r>
            <a:endParaRPr lang="en-US" sz="4400" b="0" strike="noStrike" spc="-1">
              <a:solidFill>
                <a:srgbClr val="000000"/>
              </a:solidFill>
              <a:latin typeface="Arial"/>
            </a:endParaRPr>
          </a:p>
        </p:txBody>
      </p:sp>
      <p:sp>
        <p:nvSpPr>
          <p:cNvPr id="588" name="PlaceHolder 2"/>
          <p:cNvSpPr>
            <a:spLocks noGrp="1"/>
          </p:cNvSpPr>
          <p:nvPr>
            <p:ph/>
          </p:nvPr>
        </p:nvSpPr>
        <p:spPr>
          <a:xfrm>
            <a:off x="837720" y="182448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Method to select features for calculating Tsfresh features: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charset="2"/>
              <a:buChar char=""/>
            </a:pPr>
            <a:r>
              <a:rPr lang="en-US" sz="1200" b="0" strike="noStrike" spc="-1">
                <a:solidFill>
                  <a:srgbClr val="000000"/>
                </a:solidFill>
                <a:latin typeface="Aptos"/>
                <a:ea typeface="DejaVu Sans"/>
              </a:rPr>
              <a:t>Filter OUT only float32 and float64 features excluding cluster labels and cluster features and perform xgboost training on it.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Input file:</a:t>
            </a:r>
            <a:r>
              <a:rPr lang="en-US" sz="1200" b="0" strike="noStrike" spc="-1">
                <a:solidFill>
                  <a:srgbClr val="B85C00"/>
                </a:solidFill>
                <a:latin typeface="Aptos"/>
                <a:ea typeface="DejaVu Sans"/>
              </a:rPr>
              <a:t> train_feat_df_all_feat_large_null_neg_posinf_dropped_null_inf_replaced_transformed_reordered.pkl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B85C00"/>
                </a:solidFill>
                <a:latin typeface="Aptos"/>
                <a:ea typeface="DejaVu Sans"/>
              </a:rPr>
              <a:t>HAR_book_wap1_all_predictions.parquet, HAR_trade_price_all_predictions.parquet</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Test conditions: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charset="2"/>
              <a:buChar char=""/>
            </a:pPr>
            <a:r>
              <a:rPr lang="en-US" sz="1200" b="0" strike="noStrike" spc="-1">
                <a:solidFill>
                  <a:srgbClr val="000000"/>
                </a:solidFill>
                <a:latin typeface="Aptos"/>
                <a:ea typeface="DejaVu Sans"/>
              </a:rPr>
              <a:t>Removed all categorical (int) features and features with names “labels” and “clusters”.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charset="2"/>
              <a:buChar char=""/>
            </a:pPr>
            <a:r>
              <a:rPr lang="en-US" sz="1200" b="0" strike="noStrike" spc="-1">
                <a:solidFill>
                  <a:srgbClr val="000000"/>
                </a:solidFill>
                <a:latin typeface="Aptos"/>
                <a:ea typeface="DejaVu Sans"/>
              </a:rPr>
              <a:t>Added book and trade HAR features. Rescaled HAR feat. With very large values. </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charset="2"/>
              <a:buChar char=""/>
            </a:pPr>
            <a:r>
              <a:rPr lang="en-US" sz="1200" b="0" strike="noStrike" spc="-1">
                <a:solidFill>
                  <a:srgbClr val="000000"/>
                </a:solidFill>
                <a:latin typeface="Aptos"/>
                <a:ea typeface="DejaVu Sans"/>
              </a:rPr>
              <a:t>Replaced inf and -inf with 1e8 and -1e8, remove ‘tlog_target’ feat.</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
        <p:nvSpPr>
          <p:cNvPr id="589" name="TextBox 588"/>
          <p:cNvSpPr txBox="1"/>
          <p:nvPr/>
        </p:nvSpPr>
        <p:spPr>
          <a:xfrm>
            <a:off x="9372600" y="2971800"/>
            <a:ext cx="2743200" cy="2855160"/>
          </a:xfrm>
          <a:prstGeom prst="rect">
            <a:avLst/>
          </a:prstGeom>
          <a:noFill/>
          <a:ln w="0">
            <a:noFill/>
          </a:ln>
        </p:spPr>
        <p:txBody>
          <a:bodyPr lIns="90000" tIns="45000" rIns="90000" bIns="45000" anchor="t">
            <a:noAutofit/>
          </a:bodyPr>
          <a:lstStyle/>
          <a:p>
            <a:r>
              <a:rPr lang="en-US" sz="1300" b="0" u="sng" strike="noStrike" spc="-1">
                <a:uFillTx/>
                <a:latin typeface="Arial"/>
              </a:rPr>
              <a:t>Best trial:</a:t>
            </a:r>
            <a:br>
              <a:rPr sz="1300"/>
            </a:br>
            <a:endParaRPr lang="en-US" sz="1300" b="0" strike="noStrike" spc="-1">
              <a:latin typeface="Arial"/>
            </a:endParaRPr>
          </a:p>
          <a:p>
            <a:r>
              <a:rPr lang="en-US" sz="1300" b="0" strike="noStrike" spc="-1">
                <a:latin typeface="Arial"/>
              </a:rPr>
              <a:t>Trial 42 finished with value: 0.23033066313070702 and parameters: {'max_depth': 10, 'eta': 0.02635275365033109, 'subsample': 1.0, 'colsample_bytree': 0.25, 'gamma': 2, 'reg_alpha': 4, 'reg_lambda': 3, 'min_child_weight': 4}. Best is trial 42 with value: 0.23033066313070702.</a:t>
            </a:r>
          </a:p>
          <a:p>
            <a:r>
              <a:rPr lang="en-US" sz="1300" b="0" strike="noStrike" spc="-1">
                <a:latin typeface="Arial"/>
              </a:rPr>
              <a:t>val_avg_error: 0.23033066313070702, best_iteration: 638</a:t>
            </a:r>
          </a:p>
        </p:txBody>
      </p:sp>
      <p:pic>
        <p:nvPicPr>
          <p:cNvPr id="590" name="Picture 589"/>
          <p:cNvPicPr/>
          <p:nvPr/>
        </p:nvPicPr>
        <p:blipFill>
          <a:blip r:embed="rId2"/>
          <a:stretch/>
        </p:blipFill>
        <p:spPr>
          <a:xfrm>
            <a:off x="1275120" y="4388040"/>
            <a:ext cx="4027680" cy="1111320"/>
          </a:xfrm>
          <a:prstGeom prst="rect">
            <a:avLst/>
          </a:prstGeom>
          <a:ln w="0">
            <a:noFill/>
          </a:ln>
        </p:spPr>
      </p:pic>
      <p:pic>
        <p:nvPicPr>
          <p:cNvPr id="591" name="Picture 590"/>
          <p:cNvPicPr/>
          <p:nvPr/>
        </p:nvPicPr>
        <p:blipFill>
          <a:blip r:embed="rId3"/>
          <a:stretch/>
        </p:blipFill>
        <p:spPr>
          <a:xfrm>
            <a:off x="1275120" y="5499360"/>
            <a:ext cx="3982680" cy="1130040"/>
          </a:xfrm>
          <a:prstGeom prst="rect">
            <a:avLst/>
          </a:prstGeom>
          <a:ln w="0">
            <a:noFill/>
          </a:ln>
        </p:spPr>
      </p:pic>
      <p:pic>
        <p:nvPicPr>
          <p:cNvPr id="592" name="Picture 591"/>
          <p:cNvPicPr/>
          <p:nvPr/>
        </p:nvPicPr>
        <p:blipFill>
          <a:blip r:embed="rId4"/>
          <a:stretch/>
        </p:blipFill>
        <p:spPr>
          <a:xfrm>
            <a:off x="5486400" y="4343400"/>
            <a:ext cx="3645720" cy="2514600"/>
          </a:xfrm>
          <a:prstGeom prst="rect">
            <a:avLst/>
          </a:prstGeom>
          <a:ln w="0">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selection for TSFRESH Feature extraction</a:t>
            </a:r>
            <a:endParaRPr lang="en-US" sz="4400" b="0" strike="noStrike" spc="-1">
              <a:solidFill>
                <a:srgbClr val="000000"/>
              </a:solidFill>
              <a:latin typeface="Arial"/>
            </a:endParaRPr>
          </a:p>
        </p:txBody>
      </p:sp>
      <p:sp>
        <p:nvSpPr>
          <p:cNvPr id="59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From the feature importance we select the top 15 feat. for tsfresh feat. Extraction.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595" name="Picture 594"/>
          <p:cNvPicPr/>
          <p:nvPr/>
        </p:nvPicPr>
        <p:blipFill>
          <a:blip r:embed="rId2"/>
          <a:stretch/>
        </p:blipFill>
        <p:spPr>
          <a:xfrm>
            <a:off x="1371600" y="2444040"/>
            <a:ext cx="7315200" cy="2942640"/>
          </a:xfrm>
          <a:prstGeom prst="rect">
            <a:avLst/>
          </a:prstGeom>
          <a:ln w="0">
            <a:noFill/>
          </a:ln>
        </p:spPr>
      </p:pic>
      <p:pic>
        <p:nvPicPr>
          <p:cNvPr id="596" name="Picture 595"/>
          <p:cNvPicPr/>
          <p:nvPr/>
        </p:nvPicPr>
        <p:blipFill>
          <a:blip r:embed="rId3"/>
          <a:stretch/>
        </p:blipFill>
        <p:spPr>
          <a:xfrm>
            <a:off x="8841240" y="2743200"/>
            <a:ext cx="3130560" cy="2286000"/>
          </a:xfrm>
          <a:prstGeom prst="rect">
            <a:avLst/>
          </a:prstGeom>
          <a:ln w="0">
            <a:noFill/>
          </a:ln>
        </p:spPr>
      </p:pic>
      <p:sp>
        <p:nvSpPr>
          <p:cNvPr id="597" name="TextBox 596"/>
          <p:cNvSpPr txBox="1"/>
          <p:nvPr/>
        </p:nvSpPr>
        <p:spPr>
          <a:xfrm>
            <a:off x="8915400" y="1371600"/>
            <a:ext cx="3093120" cy="1083240"/>
          </a:xfrm>
          <a:prstGeom prst="rect">
            <a:avLst/>
          </a:prstGeom>
          <a:noFill/>
          <a:ln w="0">
            <a:noFill/>
          </a:ln>
        </p:spPr>
        <p:txBody>
          <a:bodyPr lIns="90000" tIns="45000" rIns="90000" bIns="45000" anchor="t">
            <a:noAutofit/>
          </a:bodyPr>
          <a:lstStyle/>
          <a:p>
            <a:r>
              <a:rPr lang="en-US" sz="1000" b="0" strike="noStrike" spc="-1">
                <a:latin typeface="Arial"/>
              </a:rPr>
              <a:t> </a:t>
            </a:r>
            <a:r>
              <a:rPr lang="en-US" sz="1000" b="0" u="sng" strike="noStrike" spc="-1">
                <a:uFillTx/>
                <a:latin typeface="Arial"/>
              </a:rPr>
              <a:t>PREDICTION:</a:t>
            </a:r>
            <a:r>
              <a:rPr lang="en-US" sz="1000" b="0" strike="noStrike" spc="-1">
                <a:latin typeface="Arial"/>
              </a:rPr>
              <a:t> </a:t>
            </a:r>
          </a:p>
          <a:p>
            <a:r>
              <a:rPr lang="en-US" sz="1000" b="0" strike="noStrike" spc="-1">
                <a:latin typeface="Arial"/>
              </a:rPr>
              <a:t>corr(y_pred/v1ts, y_true/v1ts) 0.9092349267374601</a:t>
            </a:r>
          </a:p>
          <a:p>
            <a:r>
              <a:rPr lang="en-US" sz="1000" b="0" strike="noStrike" spc="-1">
                <a:latin typeface="Arial"/>
              </a:rPr>
              <a:t>log(corr( )) 0.9218435881367272</a:t>
            </a:r>
          </a:p>
          <a:p>
            <a:r>
              <a:rPr lang="en-US" sz="1000" b="0" strike="noStrike" spc="-1">
                <a:latin typeface="Arial"/>
              </a:rPr>
              <a:t>corr(y_pred, y_true) 0.9094836867194089</a:t>
            </a:r>
          </a:p>
          <a:p>
            <a:r>
              <a:rPr lang="en-US" sz="1000" b="0" strike="noStrike" spc="-1">
                <a:latin typeface="Arial"/>
              </a:rPr>
              <a:t>log(corr( )) 0.9219918384089512</a:t>
            </a:r>
          </a:p>
          <a:p>
            <a:r>
              <a:rPr lang="en-US" sz="1000" b="0" strike="noStrike" spc="-1">
                <a:latin typeface="Arial"/>
              </a:rPr>
              <a:t>RMSPE train score:  0.19936275967960015</a:t>
            </a:r>
          </a:p>
          <a:p>
            <a:r>
              <a:rPr lang="en-US" sz="1000" b="0" strike="noStrike" spc="-1">
                <a:latin typeface="Arial"/>
              </a:rPr>
              <a:t>RMSPE test score:  0.22641673461744896</a:t>
            </a:r>
          </a:p>
        </p:txBody>
      </p:sp>
      <p:sp>
        <p:nvSpPr>
          <p:cNvPr id="598" name="TextBox 597"/>
          <p:cNvSpPr txBox="1"/>
          <p:nvPr/>
        </p:nvSpPr>
        <p:spPr>
          <a:xfrm>
            <a:off x="9590760" y="5649480"/>
            <a:ext cx="1241280" cy="772920"/>
          </a:xfrm>
          <a:prstGeom prst="rect">
            <a:avLst/>
          </a:prstGeom>
          <a:noFill/>
          <a:ln w="0">
            <a:noFill/>
          </a:ln>
        </p:spPr>
        <p:txBody>
          <a:bodyPr lIns="90000" tIns="45000" rIns="90000" bIns="45000" anchor="t">
            <a:noAutofit/>
          </a:bodyPr>
          <a:lstStyle/>
          <a:p>
            <a:r>
              <a:rPr lang="en-US" sz="1200" b="0" u="sng" strike="noStrike" spc="-1">
                <a:uFillTx/>
                <a:latin typeface="Arial"/>
              </a:rPr>
              <a:t>MLXTEND:</a:t>
            </a:r>
            <a:endParaRPr lang="en-US" sz="1200" b="0" strike="noStrike" spc="-1">
              <a:latin typeface="Arial"/>
            </a:endParaRPr>
          </a:p>
          <a:p>
            <a:r>
              <a:rPr lang="en-US" sz="1200" b="0" strike="noStrike" spc="-1">
                <a:latin typeface="Arial"/>
              </a:rPr>
              <a:t>MSE: 1.368</a:t>
            </a:r>
          </a:p>
          <a:p>
            <a:r>
              <a:rPr lang="en-US" sz="1200" b="0" strike="noStrike" spc="-1">
                <a:latin typeface="Arial"/>
              </a:rPr>
              <a:t>Bias: 1.348</a:t>
            </a:r>
          </a:p>
          <a:p>
            <a:r>
              <a:rPr lang="en-US" sz="1200" b="0" strike="noStrike" spc="-1">
                <a:latin typeface="Arial"/>
              </a:rPr>
              <a:t>Variance: 0.020</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a:solidFill>
                  <a:srgbClr val="000000"/>
                </a:solidFill>
                <a:latin typeface="Arial"/>
                <a:ea typeface="DejaVu Sans"/>
              </a:rPr>
              <a:t>Features selection for TSFRESH Feature extraction</a:t>
            </a:r>
            <a:endParaRPr lang="en-US" sz="4400" b="0" strike="noStrike" spc="-1">
              <a:solidFill>
                <a:srgbClr val="000000"/>
              </a:solidFill>
              <a:latin typeface="Arial"/>
            </a:endParaRPr>
          </a:p>
        </p:txBody>
      </p:sp>
      <p:sp>
        <p:nvSpPr>
          <p:cNvPr id="60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2000" b="1" strike="noStrike" spc="-1">
                <a:solidFill>
                  <a:srgbClr val="000000"/>
                </a:solidFill>
                <a:latin typeface="Aptos"/>
                <a:ea typeface="DejaVu Sans"/>
              </a:rPr>
              <a:t>xgboost_important_feat</a:t>
            </a:r>
            <a:r>
              <a:rPr lang="en-US" sz="1400" b="0" strike="noStrike" spc="-1">
                <a:solidFill>
                  <a:srgbClr val="000000"/>
                </a:solidFill>
                <a:latin typeface="Aptos"/>
                <a:ea typeface="DejaVu Sans"/>
              </a:rPr>
              <a:t> =['v1spprojt15f25', 'v1spprojt15f25_q1','v1spprojt15f29', 'v1spprojt10f29','wap1_log_price_ret_volstock_mean_from_20', 'log_liq2_ret_*_wap_eqi_price1_ret_vol_15_ratio_median_stock', 'wap1_log_price_ret_volstock_mean_from_25', 'tlog_wap1_lprice_ret_vol_ati_*_wap1_lprice_ret_vol_ast_per_wap1_lprice_ret_vol_:20', 'v1proj_29_15_q3', "v1spprojtf25_q1" , 'v1proj_25',                          'soft_stock_mean_tvpl2_liqf_volf20', 'tlog_eps523_trade_price_n_wap_eqi_price0_dev', 'bs_bp_corr2', 'tlog_max_bid_size2'] #, 'v1spprojt15f29_q1', 'wap1_log_price_ret_volstock_mean_from_10' ]</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000" b="1" strike="noStrike" spc="-1">
                <a:solidFill>
                  <a:srgbClr val="000000"/>
                </a:solidFill>
                <a:latin typeface="Aptos"/>
                <a:ea typeface="DejaVu Sans"/>
              </a:rPr>
              <a:t>target_high_Corr_feat </a:t>
            </a:r>
            <a:r>
              <a:rPr lang="en-US" sz="1400" b="0" strike="noStrike" spc="-1">
                <a:solidFill>
                  <a:srgbClr val="000000"/>
                </a:solidFill>
                <a:latin typeface="Aptos"/>
                <a:ea typeface="DejaVu Sans"/>
              </a:rPr>
              <a:t>= ['log_wap1_log_price_ret_vol','tlog_first_10_min_vol', 'tlog_book_ewma_vol','tlog_eps1e4_trade_price_real_vol', 'wap1_log_price_ret_per_liq2_vol', 'tlog_eps523_trade_price_n_wap1_dev','tlog_eps523_trade_price_n_wap_eqi_price0_dev','vol1_mean','tlog_tlinear_range_ask_price2','tlog_tlinear_range_bid_price2', 'tlog_tlog1p_eps1e4_range_ask_price1', 'tlog_tlog1p_eps1e4_range_bid_price1','tlog_1p_trade_ewma_vol','tlog_tlinear_range_price1','tlog_tlinear_sad_ask_price2']</a:t>
            </a:r>
            <a:r>
              <a:rPr lang="en-US" sz="2100" b="0" strike="noStrike" spc="-1">
                <a:solidFill>
                  <a:srgbClr val="000000"/>
                </a:solidFill>
                <a:latin typeface="Aptos"/>
                <a:ea typeface="DejaVu Sans"/>
              </a:rPr>
              <a:t> </a:t>
            </a:r>
            <a:r>
              <a:rPr lang="en-US" sz="1300" b="0" strike="noStrike" spc="-1">
                <a:solidFill>
                  <a:srgbClr val="000000"/>
                </a:solidFill>
                <a:latin typeface="Aptos"/>
                <a:ea typeface="DejaVu Sans"/>
              </a:rPr>
              <a:t> </a:t>
            </a:r>
            <a:endParaRPr lang="en-US" sz="13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300" b="0" strike="noStrike" spc="-1">
                <a:solidFill>
                  <a:srgbClr val="000000"/>
                </a:solidFill>
                <a:latin typeface="Aptos"/>
                <a:ea typeface="DejaVu Sans"/>
              </a:rPr>
              <a:t> </a:t>
            </a:r>
            <a:endParaRPr lang="en-US" sz="13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300" b="0" strike="noStrike" spc="-1">
                <a:solidFill>
                  <a:srgbClr val="000000"/>
                </a:solidFill>
                <a:latin typeface="Aptos"/>
                <a:ea typeface="DejaVu Sans"/>
              </a:rPr>
              <a:t> </a:t>
            </a:r>
            <a:endParaRPr lang="en-US" sz="1300" b="0" strike="noStrike" spc="-1">
              <a:solidFill>
                <a:srgbClr val="000000"/>
              </a:solidFill>
              <a:latin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2600" b="0" strike="noStrike" spc="-1">
                <a:solidFill>
                  <a:srgbClr val="000000"/>
                </a:solidFill>
                <a:latin typeface="Arial"/>
                <a:ea typeface="DejaVu Sans"/>
              </a:rPr>
              <a:t>Lags(1,2,3,4) first and second difference features of xgboost_important_feat and target_high_Corr_feat </a:t>
            </a:r>
            <a:r>
              <a:rPr lang="en-US" sz="4400" b="0" strike="noStrike" spc="-1">
                <a:solidFill>
                  <a:srgbClr val="000000"/>
                </a:solidFill>
                <a:latin typeface="Arial"/>
                <a:ea typeface="DejaVu Sans"/>
              </a:rPr>
              <a:t> </a:t>
            </a:r>
            <a:endParaRPr lang="en-US" sz="4400" b="0" strike="noStrike" spc="-1">
              <a:solidFill>
                <a:srgbClr val="000000"/>
              </a:solidFill>
              <a:latin typeface="Arial"/>
            </a:endParaRPr>
          </a:p>
        </p:txBody>
      </p:sp>
      <p:sp>
        <p:nvSpPr>
          <p:cNvPr id="60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As there are too many tsfresh and lag diff features (1041 feat. In total). We Can shortlist only a few features to prevent over-fitting.</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3200" b="1" strike="noStrike" spc="-1">
                <a:solidFill>
                  <a:srgbClr val="000000"/>
                </a:solidFill>
                <a:latin typeface="Aptos"/>
                <a:ea typeface="DejaVu Sans"/>
              </a:rPr>
              <a:t>Final data for training </a:t>
            </a:r>
            <a:endParaRPr lang="en-US" sz="3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Jager and our features for kaggle submission: It does NOT include any time series features. </a:t>
            </a:r>
            <a:r>
              <a:rPr lang="en-US" sz="1200" b="1" strike="noStrike" spc="-1">
                <a:solidFill>
                  <a:srgbClr val="B85C00"/>
                </a:solidFill>
                <a:latin typeface="Aptos"/>
                <a:ea typeface="DejaVu Sans"/>
              </a:rPr>
              <a:t>train_feat_df_all_feat_large_null_neg_posinf_dropped_null_inf_replaced_transformed.pkl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Jager, our features and tsfresh features:</a:t>
            </a:r>
            <a:r>
              <a:rPr lang="en-US" sz="1200" b="0" strike="noStrike" spc="-1">
                <a:solidFill>
                  <a:srgbClr val="000000"/>
                </a:solidFill>
                <a:latin typeface="Aptos"/>
                <a:ea typeface="DejaVu Sans"/>
              </a:rPr>
              <a:t> </a:t>
            </a:r>
            <a:r>
              <a:rPr lang="en-US" sz="1200" b="1" strike="noStrike" spc="-1">
                <a:solidFill>
                  <a:srgbClr val="B85C00"/>
                </a:solidFill>
                <a:latin typeface="Aptos"/>
                <a:ea typeface="DejaVu Sans"/>
              </a:rPr>
              <a:t>df_reordered_tsfresh_submission.pkl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Jager, our features, tsfresh features and lag and difference features:</a:t>
            </a:r>
            <a:r>
              <a:rPr lang="en-US" sz="1200" b="0" strike="noStrike" spc="-1">
                <a:solidFill>
                  <a:srgbClr val="000000"/>
                </a:solidFill>
                <a:latin typeface="Aptos"/>
                <a:ea typeface="DejaVu Sans"/>
              </a:rPr>
              <a:t> </a:t>
            </a:r>
            <a:r>
              <a:rPr lang="en-US" sz="1200" b="1" strike="noStrike" spc="-1">
                <a:solidFill>
                  <a:srgbClr val="B85C00"/>
                </a:solidFill>
                <a:latin typeface="Aptos"/>
                <a:ea typeface="DejaVu Sans"/>
              </a:rPr>
              <a:t>train_feat_df_reordered_tsfresh_lag_dif_submission.pkl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gn="ctr">
              <a:lnSpc>
                <a:spcPct val="90000"/>
              </a:lnSpc>
              <a:buNone/>
            </a:pPr>
            <a:r>
              <a:rPr lang="en-US" sz="4400" b="0" strike="noStrike" spc="-1" dirty="0">
                <a:solidFill>
                  <a:srgbClr val="000000"/>
                </a:solidFill>
                <a:latin typeface="Arial"/>
                <a:ea typeface="DejaVu Sans"/>
              </a:rPr>
              <a:t>Kaggle submission</a:t>
            </a:r>
            <a:br>
              <a:rPr lang="en-US" sz="4400" b="0" strike="noStrike" spc="-1" dirty="0">
                <a:solidFill>
                  <a:srgbClr val="000000"/>
                </a:solidFill>
                <a:latin typeface="Arial"/>
                <a:ea typeface="DejaVu Sans"/>
              </a:rPr>
            </a:br>
            <a:r>
              <a:rPr lang="en-US" sz="2800" b="0" strike="noStrike" spc="-1" dirty="0">
                <a:solidFill>
                  <a:srgbClr val="000000"/>
                </a:solidFill>
                <a:latin typeface="Arial"/>
                <a:ea typeface="DejaVu Sans"/>
              </a:rPr>
              <a:t>Initial submissions</a:t>
            </a:r>
            <a:endParaRPr lang="en-US" sz="4400" b="0" strike="noStrike" spc="-1" dirty="0">
              <a:solidFill>
                <a:srgbClr val="000000"/>
              </a:solidFill>
              <a:latin typeface="Arial"/>
            </a:endParaRPr>
          </a:p>
        </p:txBody>
      </p:sp>
      <p:sp>
        <p:nvSpPr>
          <p:cNvPr id="60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b="0" strike="noStrike" spc="-1" dirty="0" err="1">
                <a:solidFill>
                  <a:srgbClr val="000000"/>
                </a:solidFill>
                <a:latin typeface="Aptos"/>
                <a:ea typeface="DejaVu Sans"/>
              </a:rPr>
              <a:t>Reformating</a:t>
            </a:r>
            <a:r>
              <a:rPr lang="en-US" b="0" strike="noStrike" spc="-1" dirty="0">
                <a:solidFill>
                  <a:srgbClr val="000000"/>
                </a:solidFill>
                <a:latin typeface="Aptos"/>
                <a:ea typeface="DejaVu Sans"/>
              </a:rPr>
              <a:t> the code to </a:t>
            </a:r>
            <a:r>
              <a:rPr lang="en-US" b="0" strike="noStrike" spc="-1" dirty="0" err="1">
                <a:solidFill>
                  <a:srgbClr val="000000"/>
                </a:solidFill>
                <a:latin typeface="Aptos"/>
                <a:ea typeface="DejaVu Sans"/>
              </a:rPr>
              <a:t>accomodate</a:t>
            </a:r>
            <a:r>
              <a:rPr lang="en-US" b="0" strike="noStrike" spc="-1" dirty="0">
                <a:solidFill>
                  <a:srgbClr val="000000"/>
                </a:solidFill>
                <a:latin typeface="Aptos"/>
                <a:ea typeface="DejaVu Sans"/>
              </a:rPr>
              <a:t> test data and test features transformation.</a:t>
            </a:r>
            <a:endParaRPr lang="en-US" b="0" strike="noStrike" spc="-1" dirty="0">
              <a:solidFill>
                <a:srgbClr val="000000"/>
              </a:solidFill>
              <a:latin typeface="Arial"/>
            </a:endParaRPr>
          </a:p>
          <a:p>
            <a:pPr marL="108000" indent="0">
              <a:lnSpc>
                <a:spcPct val="90000"/>
              </a:lnSpc>
              <a:spcBef>
                <a:spcPts val="1417"/>
              </a:spcBef>
              <a:buClr>
                <a:srgbClr val="000000"/>
              </a:buClr>
              <a:buSzPct val="45000"/>
              <a:buNone/>
            </a:pPr>
            <a:r>
              <a:rPr lang="en-US" sz="4000" b="1" u="sng" spc="-1" dirty="0">
                <a:solidFill>
                  <a:srgbClr val="000000"/>
                </a:solidFill>
                <a:latin typeface="Aptos"/>
                <a:ea typeface="DejaVu Sans"/>
              </a:rPr>
              <a:t>Improvements </a:t>
            </a:r>
          </a:p>
          <a:p>
            <a:pPr marL="432000" indent="-324000">
              <a:lnSpc>
                <a:spcPct val="90000"/>
              </a:lnSpc>
              <a:spcBef>
                <a:spcPts val="1417"/>
              </a:spcBef>
              <a:buClr>
                <a:srgbClr val="000000"/>
              </a:buClr>
              <a:buSzPct val="45000"/>
              <a:buFont typeface="Wingdings" charset="2"/>
              <a:buChar char=""/>
            </a:pPr>
            <a:r>
              <a:rPr lang="en-US" b="0" strike="noStrike" spc="-1" dirty="0">
                <a:solidFill>
                  <a:srgbClr val="000000"/>
                </a:solidFill>
                <a:latin typeface="Aptos"/>
                <a:ea typeface="DejaVu Sans"/>
              </a:rPr>
              <a:t>Separate models (Random Forest) for stock id 31 and </a:t>
            </a:r>
            <a:r>
              <a:rPr lang="en-US" b="0" strike="noStrike" spc="-1" dirty="0" err="1">
                <a:solidFill>
                  <a:srgbClr val="000000"/>
                </a:solidFill>
                <a:latin typeface="Aptos"/>
                <a:ea typeface="DejaVu Sans"/>
              </a:rPr>
              <a:t>XGBoost</a:t>
            </a:r>
            <a:r>
              <a:rPr lang="en-US" b="0" strike="noStrike" spc="-1" dirty="0">
                <a:solidFill>
                  <a:srgbClr val="000000"/>
                </a:solidFill>
                <a:latin typeface="Aptos"/>
                <a:ea typeface="DejaVu Sans"/>
              </a:rPr>
              <a:t> for all remaining stocks.</a:t>
            </a:r>
            <a:endParaRPr lang="en-US"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F117-688A-1F63-F80C-F0AF8581D00F}"/>
              </a:ext>
            </a:extLst>
          </p:cNvPr>
          <p:cNvSpPr>
            <a:spLocks noGrp="1"/>
          </p:cNvSpPr>
          <p:nvPr>
            <p:ph type="title"/>
          </p:nvPr>
        </p:nvSpPr>
        <p:spPr/>
        <p:txBody>
          <a:bodyPr/>
          <a:lstStyle/>
          <a:p>
            <a:pPr algn="ctr"/>
            <a:r>
              <a:rPr lang="en-SG" dirty="0"/>
              <a:t>Kaggle submission</a:t>
            </a:r>
            <a:br>
              <a:rPr lang="en-SG" dirty="0"/>
            </a:br>
            <a:r>
              <a:rPr lang="en-SG" dirty="0"/>
              <a:t>Public score</a:t>
            </a:r>
          </a:p>
        </p:txBody>
      </p:sp>
      <p:pic>
        <p:nvPicPr>
          <p:cNvPr id="5" name="Picture 4">
            <a:extLst>
              <a:ext uri="{FF2B5EF4-FFF2-40B4-BE49-F238E27FC236}">
                <a16:creationId xmlns:a16="http://schemas.microsoft.com/office/drawing/2014/main" id="{697078A8-DA31-EB57-0949-FAAA13007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76" y="1697139"/>
            <a:ext cx="5772657" cy="2856573"/>
          </a:xfrm>
          <a:prstGeom prst="rect">
            <a:avLst/>
          </a:prstGeom>
        </p:spPr>
      </p:pic>
      <p:pic>
        <p:nvPicPr>
          <p:cNvPr id="9" name="Picture 8">
            <a:extLst>
              <a:ext uri="{FF2B5EF4-FFF2-40B4-BE49-F238E27FC236}">
                <a16:creationId xmlns:a16="http://schemas.microsoft.com/office/drawing/2014/main" id="{0B0A2D6F-2356-0C72-2FEA-B989FF7D2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897" y="3692353"/>
            <a:ext cx="5980176" cy="2959263"/>
          </a:xfrm>
          <a:prstGeom prst="rect">
            <a:avLst/>
          </a:prstGeom>
        </p:spPr>
      </p:pic>
    </p:spTree>
    <p:extLst>
      <p:ext uri="{BB962C8B-B14F-4D97-AF65-F5344CB8AC3E}">
        <p14:creationId xmlns:p14="http://schemas.microsoft.com/office/powerpoint/2010/main" val="25211139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1523160" y="1122480"/>
            <a:ext cx="9137880" cy="2383920"/>
          </a:xfrm>
          <a:prstGeom prst="rect">
            <a:avLst/>
          </a:prstGeom>
          <a:noFill/>
          <a:ln w="0">
            <a:noFill/>
          </a:ln>
        </p:spPr>
        <p:txBody>
          <a:bodyPr lIns="0" tIns="0" rIns="0" bIns="0" anchor="b">
            <a:noAutofit/>
          </a:bodyPr>
          <a:lstStyle/>
          <a:p>
            <a:pPr algn="ctr">
              <a:lnSpc>
                <a:spcPct val="90000"/>
              </a:lnSpc>
              <a:buNone/>
            </a:pPr>
            <a:r>
              <a:rPr lang="en-SG" sz="6000" b="0" strike="noStrike" spc="-1">
                <a:solidFill>
                  <a:srgbClr val="000000"/>
                </a:solidFill>
                <a:latin typeface="Aptos Display"/>
                <a:ea typeface="DejaVu Sans"/>
              </a:rPr>
              <a:t>APPENDIX</a:t>
            </a:r>
            <a:endParaRPr lang="en-US" sz="6000" b="0" strike="noStrike" spc="-1">
              <a:solidFill>
                <a:srgbClr val="000000"/>
              </a:solidFill>
              <a:latin typeface="Arial"/>
            </a:endParaRPr>
          </a:p>
        </p:txBody>
      </p:sp>
      <p:sp>
        <p:nvSpPr>
          <p:cNvPr id="610" name="PlaceHolder 2"/>
          <p:cNvSpPr>
            <a:spLocks noGrp="1"/>
          </p:cNvSpPr>
          <p:nvPr>
            <p:ph type="subTitle"/>
          </p:nvPr>
        </p:nvSpPr>
        <p:spPr>
          <a:xfrm>
            <a:off x="1523160" y="3602160"/>
            <a:ext cx="9137880" cy="1652040"/>
          </a:xfrm>
          <a:prstGeom prst="rect">
            <a:avLst/>
          </a:prstGeom>
          <a:noFill/>
          <a:ln w="0">
            <a:noFill/>
          </a:ln>
        </p:spPr>
        <p:txBody>
          <a:bodyPr lIns="0" tIns="0" rIns="0" bIns="0" anchor="t">
            <a:noAutofit/>
          </a:bodyPr>
          <a:lstStyle/>
          <a:p>
            <a:pPr algn="ctr">
              <a:buNone/>
            </a:pPr>
            <a:endParaRPr lang="en-US" sz="3200" b="0" strike="noStrike" spc="-1">
              <a:latin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61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Check corr. Btw. Target and raw liq. Feat.</a:t>
            </a:r>
            <a:endParaRPr lang="en-US" sz="4400" b="0" strike="noStrike" spc="-1">
              <a:solidFill>
                <a:srgbClr val="000000"/>
              </a:solidFill>
              <a:latin typeface="Arial"/>
            </a:endParaRPr>
          </a:p>
        </p:txBody>
      </p:sp>
      <p:sp>
        <p:nvSpPr>
          <p:cNvPr id="61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615" name="Picture 4"/>
          <p:cNvPicPr/>
          <p:nvPr/>
        </p:nvPicPr>
        <p:blipFill>
          <a:blip r:embed="rId2"/>
          <a:stretch/>
        </p:blipFill>
        <p:spPr>
          <a:xfrm>
            <a:off x="990720" y="1494360"/>
            <a:ext cx="9219240" cy="2503440"/>
          </a:xfrm>
          <a:prstGeom prst="rect">
            <a:avLst/>
          </a:prstGeom>
          <a:ln w="0">
            <a:noFill/>
          </a:ln>
        </p:spPr>
      </p:pic>
      <p:pic>
        <p:nvPicPr>
          <p:cNvPr id="616" name="Picture 5"/>
          <p:cNvPicPr/>
          <p:nvPr/>
        </p:nvPicPr>
        <p:blipFill>
          <a:blip r:embed="rId3"/>
          <a:stretch/>
        </p:blipFill>
        <p:spPr>
          <a:xfrm>
            <a:off x="1752120" y="4001400"/>
            <a:ext cx="7696440" cy="2558160"/>
          </a:xfrm>
          <a:prstGeom prst="rect">
            <a:avLst/>
          </a:prstGeom>
          <a:ln w="0">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Check corr. Btw. Target and raw liq. Feat.</a:t>
            </a:r>
            <a:endParaRPr lang="en-US" sz="4400" b="0" strike="noStrike" spc="-1">
              <a:solidFill>
                <a:srgbClr val="000000"/>
              </a:solidFill>
              <a:latin typeface="Arial"/>
            </a:endParaRPr>
          </a:p>
        </p:txBody>
      </p:sp>
      <p:sp>
        <p:nvSpPr>
          <p:cNvPr id="61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619" name="Picture 4"/>
          <p:cNvPicPr/>
          <p:nvPr/>
        </p:nvPicPr>
        <p:blipFill>
          <a:blip r:embed="rId2"/>
          <a:stretch/>
        </p:blipFill>
        <p:spPr>
          <a:xfrm>
            <a:off x="1069560" y="1690560"/>
            <a:ext cx="9268920" cy="252216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9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Cluster stocks based on distribution by performing Kruskal Wallace test on 112 stocks instead of summary statistics. Then perform post-hoc </a:t>
            </a:r>
            <a:r>
              <a:rPr lang="en-SG" sz="2000" b="0" strike="noStrike" spc="-1" dirty="0" err="1">
                <a:solidFill>
                  <a:srgbClr val="000000"/>
                </a:solidFill>
                <a:latin typeface="Aptos"/>
                <a:ea typeface="DejaVu Sans"/>
              </a:rPr>
              <a:t>dunn’s</a:t>
            </a:r>
            <a:r>
              <a:rPr lang="en-SG" sz="2000" b="0" strike="noStrike" spc="-1" dirty="0">
                <a:solidFill>
                  <a:srgbClr val="000000"/>
                </a:solidFill>
                <a:latin typeface="Aptos"/>
                <a:ea typeface="DejaVu Sans"/>
              </a:rPr>
              <a:t> test to get the matrix of similar/dissimilar stocks then do the clustering over this matrix.</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r>
              <a:rPr lang="en-SG" sz="2800" b="0" u="sng" strike="noStrike" spc="-1" dirty="0">
                <a:solidFill>
                  <a:srgbClr val="000000"/>
                </a:solidFill>
                <a:uFillTx/>
                <a:latin typeface="Aptos"/>
                <a:ea typeface="DejaVu Sans"/>
              </a:rPr>
              <a:t>Clustering based on stock’s 2</a:t>
            </a:r>
            <a:r>
              <a:rPr lang="en-SG" sz="2800" b="0" u="sng" strike="noStrike" spc="-1" baseline="30000" dirty="0">
                <a:solidFill>
                  <a:srgbClr val="000000"/>
                </a:solidFill>
                <a:uFillTx/>
                <a:latin typeface="Aptos"/>
                <a:ea typeface="DejaVu Sans"/>
              </a:rPr>
              <a:t>nd</a:t>
            </a:r>
            <a:r>
              <a:rPr lang="en-SG" sz="2800" b="0" u="sng" strike="noStrike" spc="-1" dirty="0">
                <a:solidFill>
                  <a:srgbClr val="000000"/>
                </a:solidFill>
                <a:uFillTx/>
                <a:latin typeface="Aptos"/>
                <a:ea typeface="DejaVu Sans"/>
              </a:rPr>
              <a:t> 10 min real. Vol. (target) distribution. </a:t>
            </a: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Clr>
                <a:srgbClr val="000000"/>
              </a:buClr>
              <a:buSzPct val="45000"/>
              <a:buFont typeface="Wingdings" charset="2"/>
              <a:buChar char=""/>
              <a:tabLst>
                <a:tab pos="0" algn="l"/>
              </a:tabLst>
            </a:pPr>
            <a:r>
              <a:rPr lang="en-SG"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Remove </a:t>
            </a:r>
            <a:r>
              <a:rPr lang="en-SG" sz="2000" b="0" strike="noStrike" spc="-1" dirty="0" err="1">
                <a:solidFill>
                  <a:srgbClr val="000000"/>
                </a:solidFill>
                <a:latin typeface="Aptos"/>
                <a:ea typeface="DejaVu Sans"/>
              </a:rPr>
              <a:t>max_vol</a:t>
            </a:r>
            <a:r>
              <a:rPr lang="en-SG" sz="2000" b="0" strike="noStrike" spc="-1" dirty="0">
                <a:solidFill>
                  <a:srgbClr val="000000"/>
                </a:solidFill>
                <a:latin typeface="Aptos"/>
                <a:ea typeface="DejaVu Sans"/>
              </a:rPr>
              <a:t> and </a:t>
            </a:r>
            <a:r>
              <a:rPr lang="en-SG" sz="2000" b="0" strike="noStrike" spc="-1" dirty="0" err="1">
                <a:solidFill>
                  <a:srgbClr val="000000"/>
                </a:solidFill>
                <a:latin typeface="Aptos"/>
                <a:ea typeface="DejaVu Sans"/>
              </a:rPr>
              <a:t>min_vol</a:t>
            </a:r>
            <a:r>
              <a:rPr lang="en-SG" sz="2000" b="0" strike="noStrike" spc="-1" dirty="0">
                <a:solidFill>
                  <a:srgbClr val="000000"/>
                </a:solidFill>
                <a:latin typeface="Aptos"/>
                <a:ea typeface="DejaVu Sans"/>
              </a:rPr>
              <a:t> as these can be affected by outliers and use p_75_vol and p_25_vol instead </a:t>
            </a:r>
            <a:r>
              <a:rPr lang="en-US" sz="2000" b="0" strike="noStrike" spc="-1" dirty="0">
                <a:solidFill>
                  <a:srgbClr val="000000"/>
                </a:solidFill>
                <a:latin typeface="Aptos"/>
                <a:ea typeface="DejaVu Sans"/>
              </a:rPr>
              <a:t>provide a more robust measure of the volatility distribution</a:t>
            </a:r>
            <a:r>
              <a:rPr lang="en-SG" sz="2000" b="0" strike="noStrike" spc="-1" dirty="0">
                <a:solidFill>
                  <a:srgbClr val="000000"/>
                </a:solidFill>
                <a:latin typeface="Aptos"/>
                <a:ea typeface="DejaVu Sans"/>
              </a:rPr>
              <a:t>. </a:t>
            </a:r>
            <a:r>
              <a:rPr lang="en-SG" sz="2000" b="0" strike="noStrike" spc="-1" dirty="0">
                <a:solidFill>
                  <a:srgbClr val="000000"/>
                </a:solidFill>
                <a:highlight>
                  <a:srgbClr val="00FF00"/>
                </a:highlight>
                <a:latin typeface="Aptos"/>
                <a:ea typeface="DejaVu Sans"/>
              </a:rPr>
              <a:t>Done!</a:t>
            </a:r>
            <a:endParaRPr lang="en-US" sz="2000" b="0" strike="noStrike" spc="-1" dirty="0">
              <a:solidFill>
                <a:srgbClr val="000000"/>
              </a:solidFill>
              <a:latin typeface="Arial"/>
            </a:endParaRPr>
          </a:p>
          <a:p>
            <a:pPr marL="228600" indent="-228600">
              <a:lnSpc>
                <a:spcPct val="90000"/>
              </a:lnSpc>
              <a:spcBef>
                <a:spcPts val="1001"/>
              </a:spcBef>
              <a:buClr>
                <a:srgbClr val="000000"/>
              </a:buClr>
              <a:buSzPct val="45000"/>
              <a:buFont typeface="Wingdings" charset="2"/>
              <a:buChar char=""/>
              <a:tabLst>
                <a:tab pos="0" algn="l"/>
              </a:tabLst>
            </a:pPr>
            <a:r>
              <a:rPr lang="en-US" sz="1400" b="0" strike="noStrike" spc="-1" dirty="0">
                <a:solidFill>
                  <a:srgbClr val="9CDCFE"/>
                </a:solidFill>
                <a:highlight>
                  <a:srgbClr val="1F1F1F"/>
                </a:highlight>
                <a:latin typeface="Consolas"/>
                <a:ea typeface="DejaVu Sans"/>
              </a:rPr>
              <a:t> </a:t>
            </a:r>
            <a:r>
              <a:rPr lang="en-US" sz="1400" b="0" strike="noStrike" spc="-1" dirty="0" err="1">
                <a:solidFill>
                  <a:srgbClr val="9CDCFE"/>
                </a:solidFill>
                <a:highlight>
                  <a:srgbClr val="1F1F1F"/>
                </a:highlight>
                <a:latin typeface="Consolas"/>
                <a:ea typeface="DejaVu Sans"/>
              </a:rPr>
              <a:t>final_robust_sum_stats_target_vol_clusters.pkl</a:t>
            </a:r>
            <a:r>
              <a:rPr lang="en-US" sz="1400" b="0" strike="noStrike" spc="-1" dirty="0">
                <a:solidFill>
                  <a:srgbClr val="9CDCFE"/>
                </a:solidFill>
                <a:highlight>
                  <a:srgbClr val="1F1F1F"/>
                </a:highlight>
                <a:latin typeface="Consolas"/>
                <a:ea typeface="DejaVu Sans"/>
              </a:rPr>
              <a:t> </a:t>
            </a:r>
            <a:endParaRPr lang="en-US" sz="1400" b="0" strike="noStrike" spc="-1" dirty="0">
              <a:solidFill>
                <a:srgbClr val="000000"/>
              </a:solidFill>
              <a:latin typeface="Arial"/>
            </a:endParaRPr>
          </a:p>
        </p:txBody>
      </p:sp>
      <p:sp>
        <p:nvSpPr>
          <p:cNvPr id="191"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62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3</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dirty="0">
                <a:solidFill>
                  <a:srgbClr val="000000"/>
                </a:solidFill>
                <a:latin typeface="Aptos Display"/>
                <a:ea typeface="DejaVu Sans"/>
              </a:rPr>
              <a:t>Clustering to form categorical feature of stock groupings (i.e. clusters of similar stocks)</a:t>
            </a:r>
            <a:endParaRPr lang="en-US" sz="3200" b="0" strike="noStrike" spc="-1" dirty="0">
              <a:solidFill>
                <a:srgbClr val="000000"/>
              </a:solidFill>
              <a:latin typeface="Arial"/>
            </a:endParaRPr>
          </a:p>
        </p:txBody>
      </p:sp>
      <p:sp>
        <p:nvSpPr>
          <p:cNvPr id="193" name="PlaceHolder 2"/>
          <p:cNvSpPr>
            <a:spLocks noGrp="1"/>
          </p:cNvSpPr>
          <p:nvPr>
            <p:ph/>
          </p:nvPr>
        </p:nvSpPr>
        <p:spPr>
          <a:xfrm>
            <a:off x="837720" y="1825560"/>
            <a:ext cx="10509120" cy="488304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1800" b="1" strike="noStrike" spc="-1" dirty="0">
                <a:solidFill>
                  <a:srgbClr val="000000"/>
                </a:solidFill>
                <a:latin typeface="Arial"/>
                <a:ea typeface="DejaVu Sans"/>
              </a:rPr>
              <a:t>Clustering based on :</a:t>
            </a:r>
            <a:r>
              <a:rPr lang="en-SG" sz="1800" b="0" strike="noStrike" spc="-1" dirty="0">
                <a:solidFill>
                  <a:srgbClr val="000000"/>
                </a:solidFill>
                <a:latin typeface="Arial"/>
                <a:ea typeface="DejaVu Sans"/>
              </a:rPr>
              <a:t> </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ptos Display"/>
              <a:buAutoNum type="arabicPeriod"/>
            </a:pPr>
            <a:r>
              <a:rPr lang="en-SG" sz="1800" b="0" strike="noStrike" spc="-1" dirty="0">
                <a:solidFill>
                  <a:srgbClr val="000000"/>
                </a:solidFill>
                <a:latin typeface="Arial"/>
                <a:ea typeface="DejaVu Sans"/>
              </a:rPr>
              <a:t>Target realized volatility Summary statistical features (i.e. Distributions) : </a:t>
            </a:r>
            <a:endParaRPr lang="en-US" sz="1800" b="0" strike="noStrike" spc="-1" dirty="0">
              <a:solidFill>
                <a:srgbClr val="000000"/>
              </a:solidFill>
              <a:latin typeface="Arial"/>
            </a:endParaRPr>
          </a:p>
          <a:p>
            <a:pPr marL="685800" lvl="1" indent="-228600">
              <a:lnSpc>
                <a:spcPct val="90000"/>
              </a:lnSpc>
              <a:spcBef>
                <a:spcPts val="499"/>
              </a:spcBef>
              <a:buClr>
                <a:srgbClr val="000000"/>
              </a:buClr>
              <a:buFont typeface="Aptos Display"/>
              <a:buAutoNum type="arabicPeriod"/>
            </a:pPr>
            <a:r>
              <a:rPr lang="en-SG" sz="1400" b="0" strike="noStrike" spc="-1" dirty="0">
                <a:solidFill>
                  <a:srgbClr val="000000"/>
                </a:solidFill>
                <a:latin typeface="Arial"/>
                <a:ea typeface="DejaVu Sans"/>
              </a:rPr>
              <a:t>Non-robust set : </a:t>
            </a:r>
            <a:r>
              <a:rPr lang="nl-NL" sz="1400" b="0" strike="noStrike" spc="-1" dirty="0">
                <a:solidFill>
                  <a:srgbClr val="000000"/>
                </a:solidFill>
                <a:latin typeface="Arial"/>
                <a:ea typeface="DejaVu Sans"/>
              </a:rPr>
              <a:t>std_vol, min_vol, median_vol, max_vol, kurt_vol  </a:t>
            </a:r>
            <a:endParaRPr lang="en-US" sz="1400" b="0" strike="noStrike" spc="-1" dirty="0">
              <a:solidFill>
                <a:srgbClr val="000000"/>
              </a:solidFill>
              <a:latin typeface="Arial"/>
            </a:endParaRPr>
          </a:p>
          <a:p>
            <a:pPr marL="685800" lvl="1" indent="-228600">
              <a:lnSpc>
                <a:spcPct val="90000"/>
              </a:lnSpc>
              <a:spcBef>
                <a:spcPts val="499"/>
              </a:spcBef>
              <a:buClr>
                <a:srgbClr val="000000"/>
              </a:buClr>
              <a:buFont typeface="Aptos Display"/>
              <a:buAutoNum type="arabicPeriod"/>
            </a:pPr>
            <a:r>
              <a:rPr lang="en-SG" sz="1400" b="0" strike="noStrike" spc="-1" dirty="0">
                <a:solidFill>
                  <a:srgbClr val="000000"/>
                </a:solidFill>
                <a:latin typeface="Arial"/>
                <a:ea typeface="DejaVu Sans"/>
              </a:rPr>
              <a:t>Robust feature set : </a:t>
            </a:r>
            <a:r>
              <a:rPr lang="nl-NL" sz="1400" b="0" strike="noStrike" spc="-1" dirty="0">
                <a:solidFill>
                  <a:srgbClr val="000000"/>
                </a:solidFill>
                <a:latin typeface="Arial"/>
                <a:ea typeface="DejaVu Sans"/>
              </a:rPr>
              <a:t>std_vol, p25_vol, median_vol, p75_vol, skew_vol, kurt_vol</a:t>
            </a: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417"/>
              </a:spcBef>
              <a:buNone/>
              <a:tabLst>
                <a:tab pos="0" algn="l"/>
              </a:tabLst>
            </a:pPr>
            <a:endParaRPr lang="en-US" sz="1400" b="0" strike="noStrike" spc="-1" dirty="0">
              <a:solidFill>
                <a:srgbClr val="000000"/>
              </a:solidFill>
              <a:latin typeface="Arial"/>
            </a:endParaRPr>
          </a:p>
          <a:p>
            <a:pPr marL="228600" indent="-228600">
              <a:lnSpc>
                <a:spcPct val="90000"/>
              </a:lnSpc>
              <a:spcBef>
                <a:spcPts val="1001"/>
              </a:spcBef>
              <a:buClr>
                <a:srgbClr val="000000"/>
              </a:buClr>
              <a:buFont typeface="Aptos Display"/>
              <a:buAutoNum type="arabicPeriod"/>
              <a:tabLst>
                <a:tab pos="0" algn="l"/>
              </a:tabLst>
            </a:pPr>
            <a:r>
              <a:rPr lang="en-SG" sz="1800" b="0" strike="noStrike" spc="-1" dirty="0">
                <a:solidFill>
                  <a:srgbClr val="000000"/>
                </a:solidFill>
                <a:latin typeface="Arial"/>
                <a:ea typeface="DejaVu Sans"/>
              </a:rPr>
              <a:t>Temporal target realized volatility correlation : </a:t>
            </a:r>
            <a:r>
              <a:rPr lang="en-SG" sz="1800" b="0" strike="noStrike" spc="-1" dirty="0" err="1">
                <a:solidFill>
                  <a:srgbClr val="000000"/>
                </a:solidFill>
                <a:latin typeface="Arial"/>
                <a:ea typeface="DejaVu Sans"/>
              </a:rPr>
              <a:t>pearson</a:t>
            </a:r>
            <a:r>
              <a:rPr lang="en-SG" sz="1800" b="0" strike="noStrike" spc="-1" dirty="0">
                <a:solidFill>
                  <a:srgbClr val="000000"/>
                </a:solidFill>
                <a:latin typeface="Arial"/>
                <a:ea typeface="DejaVu Sans"/>
              </a:rPr>
              <a:t> correlation between stocks for all </a:t>
            </a:r>
            <a:r>
              <a:rPr lang="en-SG" sz="1800" b="0" strike="noStrike" spc="-1" dirty="0" err="1">
                <a:solidFill>
                  <a:srgbClr val="000000"/>
                </a:solidFill>
                <a:latin typeface="Arial"/>
                <a:ea typeface="DejaVu Sans"/>
              </a:rPr>
              <a:t>time_ids</a:t>
            </a:r>
            <a:r>
              <a:rPr lang="en-SG" sz="1800" b="0" strike="noStrike" spc="-1" dirty="0">
                <a:solidFill>
                  <a:srgbClr val="000000"/>
                </a:solidFill>
                <a:latin typeface="Arial"/>
                <a:ea typeface="DejaVu Sans"/>
              </a:rPr>
              <a:t>.</a:t>
            </a:r>
            <a:endParaRPr lang="en-US" sz="1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194"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195" name="Picture 2"/>
          <p:cNvPicPr/>
          <p:nvPr/>
        </p:nvPicPr>
        <p:blipFill>
          <a:blip r:embed="rId2"/>
          <a:stretch/>
        </p:blipFill>
        <p:spPr>
          <a:xfrm>
            <a:off x="1666440" y="3429000"/>
            <a:ext cx="2902680" cy="2140560"/>
          </a:xfrm>
          <a:prstGeom prst="rect">
            <a:avLst/>
          </a:prstGeom>
          <a:ln w="0">
            <a:noFill/>
          </a:ln>
        </p:spPr>
      </p:pic>
      <p:pic>
        <p:nvPicPr>
          <p:cNvPr id="196" name="Picture 5"/>
          <p:cNvPicPr/>
          <p:nvPr/>
        </p:nvPicPr>
        <p:blipFill>
          <a:blip r:embed="rId3"/>
          <a:stretch/>
        </p:blipFill>
        <p:spPr>
          <a:xfrm>
            <a:off x="4815360" y="3191220"/>
            <a:ext cx="2553840" cy="2151720"/>
          </a:xfrm>
          <a:prstGeom prst="rect">
            <a:avLst/>
          </a:prstGeom>
          <a:ln w="0">
            <a:noFill/>
          </a:ln>
        </p:spPr>
      </p:pic>
      <p:sp>
        <p:nvSpPr>
          <p:cNvPr id="2" name="Cloud 1">
            <a:extLst>
              <a:ext uri="{FF2B5EF4-FFF2-40B4-BE49-F238E27FC236}">
                <a16:creationId xmlns:a16="http://schemas.microsoft.com/office/drawing/2014/main" id="{5A810B46-A896-E3B1-2DD4-92FD74D25A37}"/>
              </a:ext>
            </a:extLst>
          </p:cNvPr>
          <p:cNvSpPr/>
          <p:nvPr/>
        </p:nvSpPr>
        <p:spPr>
          <a:xfrm>
            <a:off x="7952622" y="2058823"/>
            <a:ext cx="4194857" cy="2877253"/>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ctr">
              <a:buFont typeface="Arial" panose="020B0604020202020204" pitchFamily="34" charset="0"/>
              <a:buChar char="•"/>
            </a:pPr>
            <a:endParaRPr lang="en-SG" sz="1200" i="1" dirty="0">
              <a:solidFill>
                <a:srgbClr val="FF0000"/>
              </a:solidFill>
            </a:endParaRPr>
          </a:p>
          <a:p>
            <a:pPr marL="285750" indent="-285750" algn="ctr">
              <a:buFont typeface="Arial" panose="020B0604020202020204" pitchFamily="34" charset="0"/>
              <a:buChar char="•"/>
            </a:pPr>
            <a:r>
              <a:rPr lang="en-SG" sz="1200" i="1" dirty="0">
                <a:solidFill>
                  <a:srgbClr val="FF0000"/>
                </a:solidFill>
              </a:rPr>
              <a:t>Highly correlated features lead to double counting in distance calculation so they should be avoided.</a:t>
            </a:r>
          </a:p>
          <a:p>
            <a:pPr marL="285750" indent="-285750" algn="ctr">
              <a:buFont typeface="Arial" panose="020B0604020202020204" pitchFamily="34" charset="0"/>
              <a:buChar char="•"/>
            </a:pPr>
            <a:r>
              <a:rPr lang="en-SG" sz="1200" i="1" dirty="0">
                <a:solidFill>
                  <a:srgbClr val="FF0000"/>
                </a:solidFill>
              </a:rPr>
              <a:t> As min and max are non-robust measures i.e. subject to outliers. We could use more robust measures like Median Absolute Deviation. After doing (90% </a:t>
            </a:r>
            <a:r>
              <a:rPr lang="en-SG" sz="1200" i="1" dirty="0" err="1">
                <a:solidFill>
                  <a:srgbClr val="FF0000"/>
                </a:solidFill>
              </a:rPr>
              <a:t>winsorization</a:t>
            </a:r>
            <a:r>
              <a:rPr lang="en-SG" sz="1200" i="1" dirty="0">
                <a:solidFill>
                  <a:srgbClr val="FF0000"/>
                </a:solidFill>
              </a:rPr>
              <a:t>) of outliers. We could use min and max volatilities as features. </a:t>
            </a:r>
          </a:p>
        </p:txBody>
      </p:sp>
      <p:sp>
        <p:nvSpPr>
          <p:cNvPr id="3" name="Oval 2">
            <a:extLst>
              <a:ext uri="{FF2B5EF4-FFF2-40B4-BE49-F238E27FC236}">
                <a16:creationId xmlns:a16="http://schemas.microsoft.com/office/drawing/2014/main" id="{D72D9874-17A9-E7DA-5F13-A0C5A8F9A607}"/>
              </a:ext>
            </a:extLst>
          </p:cNvPr>
          <p:cNvSpPr/>
          <p:nvPr/>
        </p:nvSpPr>
        <p:spPr>
          <a:xfrm>
            <a:off x="6695787" y="5247080"/>
            <a:ext cx="5324466" cy="14356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SG" sz="1600" dirty="0">
                <a:solidFill>
                  <a:srgbClr val="FF0000"/>
                </a:solidFill>
                <a:highlight>
                  <a:srgbClr val="FFFF00"/>
                </a:highlight>
              </a:rPr>
              <a:t>But could it be that outliers define the nature of the stock ????</a:t>
            </a:r>
          </a:p>
          <a:p>
            <a:pPr algn="ctr"/>
            <a:r>
              <a:rPr lang="en-SG" sz="1600" dirty="0">
                <a:solidFill>
                  <a:srgbClr val="FF0000"/>
                </a:solidFill>
                <a:highlight>
                  <a:srgbClr val="FFFF00"/>
                </a:highlight>
              </a:rPr>
              <a:t>So that they are an important feature?</a:t>
            </a:r>
          </a:p>
          <a:p>
            <a:pPr algn="ctr"/>
            <a:r>
              <a:rPr lang="en-SG" sz="1600" dirty="0">
                <a:solidFill>
                  <a:srgbClr val="FF0000"/>
                </a:solidFill>
                <a:highlight>
                  <a:srgbClr val="FFFF00"/>
                </a:highlight>
              </a:rPr>
              <a:t>Maybe not min and max but 5</a:t>
            </a:r>
            <a:r>
              <a:rPr lang="en-SG" sz="1600" baseline="30000" dirty="0">
                <a:solidFill>
                  <a:srgbClr val="FF0000"/>
                </a:solidFill>
                <a:highlight>
                  <a:srgbClr val="FFFF00"/>
                </a:highlight>
              </a:rPr>
              <a:t>th</a:t>
            </a:r>
            <a:r>
              <a:rPr lang="en-SG" sz="1600" dirty="0">
                <a:solidFill>
                  <a:srgbClr val="FF0000"/>
                </a:solidFill>
                <a:highlight>
                  <a:srgbClr val="FFFF00"/>
                </a:highlight>
              </a:rPr>
              <a:t> and 95</a:t>
            </a:r>
            <a:r>
              <a:rPr lang="en-SG" sz="1600" baseline="30000" dirty="0">
                <a:solidFill>
                  <a:srgbClr val="FF0000"/>
                </a:solidFill>
                <a:highlight>
                  <a:srgbClr val="FFFF00"/>
                </a:highlight>
              </a:rPr>
              <a:t>th</a:t>
            </a:r>
            <a:r>
              <a:rPr lang="en-SG" sz="1600" dirty="0">
                <a:solidFill>
                  <a:srgbClr val="FF0000"/>
                </a:solidFill>
                <a:highlight>
                  <a:srgbClr val="FFFF00"/>
                </a:highlight>
              </a:rPr>
              <a:t> percentile?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5"/>
          <p:cNvPicPr/>
          <p:nvPr/>
        </p:nvPicPr>
        <p:blipFill>
          <a:blip r:embed="rId3"/>
          <a:stretch/>
        </p:blipFill>
        <p:spPr>
          <a:xfrm>
            <a:off x="10142661" y="1443674"/>
            <a:ext cx="1755360" cy="1652760"/>
          </a:xfrm>
          <a:prstGeom prst="rect">
            <a:avLst/>
          </a:prstGeom>
          <a:ln w="0">
            <a:noFill/>
          </a:ln>
        </p:spPr>
      </p:pic>
      <p:sp>
        <p:nvSpPr>
          <p:cNvPr id="19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dirty="0">
                <a:solidFill>
                  <a:srgbClr val="000000"/>
                </a:solidFill>
                <a:latin typeface="Aptos Display"/>
                <a:ea typeface="DejaVu Sans"/>
              </a:rPr>
              <a:t>Clustering to form categorical feature of stock groupings</a:t>
            </a:r>
            <a:endParaRPr lang="en-US" sz="3200" b="0" strike="noStrike" spc="-1" dirty="0">
              <a:solidFill>
                <a:srgbClr val="000000"/>
              </a:solidFill>
              <a:latin typeface="Arial"/>
            </a:endParaRPr>
          </a:p>
        </p:txBody>
      </p:sp>
      <p:sp>
        <p:nvSpPr>
          <p:cNvPr id="19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r>
              <a:rPr lang="en-SG" sz="2000" b="1" strike="noStrike" spc="-1" dirty="0">
                <a:solidFill>
                  <a:srgbClr val="000000"/>
                </a:solidFill>
                <a:latin typeface="Arial"/>
                <a:ea typeface="DejaVu Sans"/>
              </a:rPr>
              <a:t>Non-robust set : </a:t>
            </a:r>
            <a:r>
              <a:rPr lang="nl-NL" sz="2000" b="0" strike="noStrike" spc="-1" dirty="0">
                <a:solidFill>
                  <a:srgbClr val="000000"/>
                </a:solidFill>
                <a:latin typeface="Arial"/>
                <a:ea typeface="DejaVu Sans"/>
              </a:rPr>
              <a:t>std_vol, min_vol, median_vol, max_vol, kurt_vol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Visualize in 3d using UMAP for choosing clustering Algo.</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PCA can also be used to visualize, However, visualization is only a guide.</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The final clustering performance can only be judged by the average silhouette score.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Choose Hier. Agg. clustering as it helps with choosing the numbers of clusters by looking at the dendrogram.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Different linkage methods like “ward”, “single”, “complete”, “median”, “average”, “centroid”, “weighted” to define the distance between data points and clusters to create the linkage matrix.  </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200"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0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
        <p:nvSpPr>
          <p:cNvPr id="203"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04" name="Picture 5"/>
          <p:cNvPicPr/>
          <p:nvPr/>
        </p:nvPicPr>
        <p:blipFill>
          <a:blip r:embed="rId2"/>
          <a:stretch/>
        </p:blipFill>
        <p:spPr>
          <a:xfrm>
            <a:off x="1833480" y="2568960"/>
            <a:ext cx="8047800" cy="398412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06"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Method: complete, distance metric: Euclidean Was shortlisted to form cluster sizes of 4,10,16,30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Dendrogram helps to choose reasonable clusters by looking at the distance separating the stocks and clusters of stocks as shown on the vertical axis even though clusters maybe of different sizes. </a:t>
            </a:r>
            <a:endParaRPr lang="en-US" sz="2000" b="0" strike="noStrike" spc="-1">
              <a:solidFill>
                <a:srgbClr val="000000"/>
              </a:solidFill>
              <a:latin typeface="Arial"/>
            </a:endParaRPr>
          </a:p>
        </p:txBody>
      </p:sp>
      <p:sp>
        <p:nvSpPr>
          <p:cNvPr id="207"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08" name="Picture 6"/>
          <p:cNvPicPr/>
          <p:nvPr/>
        </p:nvPicPr>
        <p:blipFill>
          <a:blip r:embed="rId2"/>
          <a:stretch/>
        </p:blipFill>
        <p:spPr>
          <a:xfrm>
            <a:off x="837720" y="3411000"/>
            <a:ext cx="10569960" cy="28972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10"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The choice of clustering parameters, tried to reduce the number of negative silhouette score stocks (i.e. stocks in wrong clusters)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Tried to maximize average silhouette score by adjusting different thresholds of the dendrogram for complete linkage. </a:t>
            </a:r>
            <a:endParaRPr lang="en-US" sz="2000" b="0" strike="noStrike" spc="-1" dirty="0">
              <a:solidFill>
                <a:srgbClr val="000000"/>
              </a:solidFill>
              <a:latin typeface="Arial"/>
            </a:endParaRPr>
          </a:p>
        </p:txBody>
      </p:sp>
      <p:sp>
        <p:nvSpPr>
          <p:cNvPr id="211"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12" name="Picture 5"/>
          <p:cNvPicPr/>
          <p:nvPr/>
        </p:nvPicPr>
        <p:blipFill>
          <a:blip r:embed="rId2"/>
          <a:stretch/>
        </p:blipFill>
        <p:spPr>
          <a:xfrm>
            <a:off x="8962560" y="3096996"/>
            <a:ext cx="2996640" cy="2643840"/>
          </a:xfrm>
          <a:prstGeom prst="rect">
            <a:avLst/>
          </a:prstGeom>
          <a:ln w="0">
            <a:noFill/>
          </a:ln>
        </p:spPr>
      </p:pic>
      <p:pic>
        <p:nvPicPr>
          <p:cNvPr id="213" name="Picture 7"/>
          <p:cNvPicPr/>
          <p:nvPr/>
        </p:nvPicPr>
        <p:blipFill>
          <a:blip r:embed="rId3"/>
          <a:stretch/>
        </p:blipFill>
        <p:spPr>
          <a:xfrm>
            <a:off x="5810940" y="3026520"/>
            <a:ext cx="2997000" cy="2648160"/>
          </a:xfrm>
          <a:prstGeom prst="rect">
            <a:avLst/>
          </a:prstGeom>
          <a:ln w="0">
            <a:noFill/>
          </a:ln>
        </p:spPr>
      </p:pic>
      <p:pic>
        <p:nvPicPr>
          <p:cNvPr id="214" name="Picture 9"/>
          <p:cNvPicPr/>
          <p:nvPr/>
        </p:nvPicPr>
        <p:blipFill>
          <a:blip r:embed="rId4"/>
          <a:stretch/>
        </p:blipFill>
        <p:spPr>
          <a:xfrm>
            <a:off x="2757240" y="3096996"/>
            <a:ext cx="2899080" cy="2565720"/>
          </a:xfrm>
          <a:prstGeom prst="rect">
            <a:avLst/>
          </a:prstGeom>
          <a:ln w="0">
            <a:noFill/>
          </a:ln>
        </p:spPr>
      </p:pic>
      <p:pic>
        <p:nvPicPr>
          <p:cNvPr id="215" name="Picture 11"/>
          <p:cNvPicPr/>
          <p:nvPr/>
        </p:nvPicPr>
        <p:blipFill>
          <a:blip r:embed="rId5"/>
          <a:stretch/>
        </p:blipFill>
        <p:spPr>
          <a:xfrm>
            <a:off x="37385" y="3158712"/>
            <a:ext cx="2642545" cy="2383775"/>
          </a:xfrm>
          <a:prstGeom prst="rect">
            <a:avLst/>
          </a:prstGeom>
          <a:ln w="0">
            <a:noFill/>
          </a:ln>
        </p:spPr>
      </p:pic>
      <p:sp>
        <p:nvSpPr>
          <p:cNvPr id="2" name="Cloud 1">
            <a:extLst>
              <a:ext uri="{FF2B5EF4-FFF2-40B4-BE49-F238E27FC236}">
                <a16:creationId xmlns:a16="http://schemas.microsoft.com/office/drawing/2014/main" id="{7449FB94-6719-45E9-2B68-F800E8BAD6D0}"/>
              </a:ext>
            </a:extLst>
          </p:cNvPr>
          <p:cNvSpPr/>
          <p:nvPr/>
        </p:nvSpPr>
        <p:spPr>
          <a:xfrm>
            <a:off x="2679930" y="5802593"/>
            <a:ext cx="9019263" cy="991313"/>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dirty="0"/>
              <a:t>This clustering forms small, medium and large number of clusters on non-robust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Raw data</a:t>
            </a:r>
            <a:endParaRPr lang="en-US" sz="4400" b="0" strike="noStrike" spc="-1">
              <a:solidFill>
                <a:srgbClr val="000000"/>
              </a:solidFill>
              <a:latin typeface="Arial"/>
            </a:endParaRPr>
          </a:p>
        </p:txBody>
      </p:sp>
      <p:sp>
        <p:nvSpPr>
          <p:cNvPr id="126"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127" name="Picture 4"/>
          <p:cNvPicPr/>
          <p:nvPr/>
        </p:nvPicPr>
        <p:blipFill>
          <a:blip r:embed="rId2"/>
          <a:stretch/>
        </p:blipFill>
        <p:spPr>
          <a:xfrm>
            <a:off x="2567160" y="1825560"/>
            <a:ext cx="4964040" cy="402444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6"/>
          <p:cNvPicPr/>
          <p:nvPr/>
        </p:nvPicPr>
        <p:blipFill>
          <a:blip r:embed="rId2"/>
          <a:stretch/>
        </p:blipFill>
        <p:spPr>
          <a:xfrm>
            <a:off x="10021680" y="760320"/>
            <a:ext cx="2163240" cy="2034000"/>
          </a:xfrm>
          <a:prstGeom prst="rect">
            <a:avLst/>
          </a:prstGeom>
          <a:ln w="0">
            <a:noFill/>
          </a:ln>
        </p:spPr>
      </p:pic>
      <p:sp>
        <p:nvSpPr>
          <p:cNvPr id="21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1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1" strike="noStrike" spc="-1" dirty="0">
                <a:solidFill>
                  <a:srgbClr val="000000"/>
                </a:solidFill>
                <a:latin typeface="Arial"/>
                <a:ea typeface="DejaVu Sans"/>
              </a:rPr>
              <a:t>Robust feature set : </a:t>
            </a:r>
            <a:r>
              <a:rPr lang="nl-NL" sz="2000" b="0" strike="noStrike" spc="-1" dirty="0">
                <a:solidFill>
                  <a:srgbClr val="000000"/>
                </a:solidFill>
                <a:latin typeface="Arial"/>
                <a:ea typeface="DejaVu Sans"/>
              </a:rPr>
              <a:t>std_vol, p25_vol, median_vol, p75_vol, skew_vol, kurt_vol</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Smaller number of clusters: 2, 4,14,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Two different clustering linkage methods were used for choosing smaller and larger number of clusters, Complete and ward.</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219"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20" name="Picture 5"/>
          <p:cNvPicPr/>
          <p:nvPr/>
        </p:nvPicPr>
        <p:blipFill>
          <a:blip r:embed="rId3"/>
          <a:stretch/>
        </p:blipFill>
        <p:spPr>
          <a:xfrm>
            <a:off x="1110600" y="3740040"/>
            <a:ext cx="9963720" cy="274896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2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2000" b="1" strike="noStrike" spc="-1" dirty="0">
                <a:solidFill>
                  <a:srgbClr val="000000"/>
                </a:solidFill>
                <a:latin typeface="Arial"/>
                <a:ea typeface="DejaVu Sans"/>
              </a:rPr>
              <a:t>Robust feature set : </a:t>
            </a:r>
            <a:r>
              <a:rPr lang="nl-NL" sz="2000" b="0" strike="noStrike" spc="-1" dirty="0">
                <a:solidFill>
                  <a:srgbClr val="000000"/>
                </a:solidFill>
                <a:latin typeface="Arial"/>
                <a:ea typeface="DejaVu Sans"/>
              </a:rPr>
              <a:t>std_vol, p25_vol, median_vol, p75_vol, skew_vol, kurt_vol</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223"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24" name="Picture 5"/>
          <p:cNvPicPr/>
          <p:nvPr/>
        </p:nvPicPr>
        <p:blipFill>
          <a:blip r:embed="rId2"/>
          <a:stretch/>
        </p:blipFill>
        <p:spPr>
          <a:xfrm>
            <a:off x="266760" y="2391480"/>
            <a:ext cx="3384000" cy="3009240"/>
          </a:xfrm>
          <a:prstGeom prst="rect">
            <a:avLst/>
          </a:prstGeom>
          <a:ln w="0">
            <a:noFill/>
          </a:ln>
        </p:spPr>
      </p:pic>
      <p:pic>
        <p:nvPicPr>
          <p:cNvPr id="225" name="Picture 7"/>
          <p:cNvPicPr/>
          <p:nvPr/>
        </p:nvPicPr>
        <p:blipFill>
          <a:blip r:embed="rId3"/>
          <a:stretch/>
        </p:blipFill>
        <p:spPr>
          <a:xfrm>
            <a:off x="4134960" y="2272680"/>
            <a:ext cx="3534120" cy="3128040"/>
          </a:xfrm>
          <a:prstGeom prst="rect">
            <a:avLst/>
          </a:prstGeom>
          <a:ln w="0">
            <a:noFill/>
          </a:ln>
        </p:spPr>
      </p:pic>
      <p:pic>
        <p:nvPicPr>
          <p:cNvPr id="226" name="Picture 9"/>
          <p:cNvPicPr/>
          <p:nvPr/>
        </p:nvPicPr>
        <p:blipFill>
          <a:blip r:embed="rId4"/>
          <a:stretch/>
        </p:blipFill>
        <p:spPr>
          <a:xfrm>
            <a:off x="8752680" y="2391480"/>
            <a:ext cx="3294720" cy="2889000"/>
          </a:xfrm>
          <a:prstGeom prst="rect">
            <a:avLst/>
          </a:prstGeom>
          <a:ln w="0">
            <a:noFill/>
          </a:ln>
        </p:spPr>
      </p:pic>
      <p:sp>
        <p:nvSpPr>
          <p:cNvPr id="2" name="Cloud 1">
            <a:extLst>
              <a:ext uri="{FF2B5EF4-FFF2-40B4-BE49-F238E27FC236}">
                <a16:creationId xmlns:a16="http://schemas.microsoft.com/office/drawing/2014/main" id="{1798821E-2680-5B11-3748-12E82368807A}"/>
              </a:ext>
            </a:extLst>
          </p:cNvPr>
          <p:cNvSpPr/>
          <p:nvPr/>
        </p:nvSpPr>
        <p:spPr>
          <a:xfrm>
            <a:off x="2679930" y="5802593"/>
            <a:ext cx="9019263" cy="991313"/>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dirty="0"/>
              <a:t>This clustering forms small, number of clusters on non-robust features.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2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nl-NL" sz="2000" b="1" strike="noStrike" spc="-1">
                <a:solidFill>
                  <a:srgbClr val="000000"/>
                </a:solidFill>
                <a:latin typeface="Aptos"/>
                <a:ea typeface="DejaVu Sans"/>
              </a:rPr>
              <a:t>Robust feature set : </a:t>
            </a:r>
            <a:r>
              <a:rPr lang="nl-NL" sz="2000" b="0" strike="noStrike" spc="-1">
                <a:solidFill>
                  <a:srgbClr val="000000"/>
                </a:solidFill>
                <a:latin typeface="Aptos"/>
                <a:ea typeface="DejaVu Sans"/>
              </a:rPr>
              <a:t>std_vol, p25_vol, median_vol, p75_vol, skew_vol, kurt_vol</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Larger number of clusters:  20,  63</a:t>
            </a: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p:txBody>
      </p:sp>
      <p:sp>
        <p:nvSpPr>
          <p:cNvPr id="229"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30" name="Picture 7"/>
          <p:cNvPicPr/>
          <p:nvPr/>
        </p:nvPicPr>
        <p:blipFill>
          <a:blip r:embed="rId2"/>
          <a:stretch/>
        </p:blipFill>
        <p:spPr>
          <a:xfrm>
            <a:off x="143640" y="3137400"/>
            <a:ext cx="11606400" cy="317088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3200" b="0" strike="noStrike" spc="-1">
                <a:solidFill>
                  <a:srgbClr val="000000"/>
                </a:solidFill>
                <a:latin typeface="Aptos Display"/>
                <a:ea typeface="DejaVu Sans"/>
              </a:rPr>
              <a:t>Clustering to form categorical feature of stock groupings</a:t>
            </a:r>
            <a:endParaRPr lang="en-US" sz="3200" b="0" strike="noStrike" spc="-1">
              <a:solidFill>
                <a:srgbClr val="000000"/>
              </a:solidFill>
              <a:latin typeface="Arial"/>
            </a:endParaRPr>
          </a:p>
        </p:txBody>
      </p:sp>
      <p:sp>
        <p:nvSpPr>
          <p:cNvPr id="23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2000" b="1" strike="noStrike" spc="-1" dirty="0">
                <a:solidFill>
                  <a:srgbClr val="000000"/>
                </a:solidFill>
                <a:latin typeface="Arial"/>
                <a:ea typeface="DejaVu Sans"/>
              </a:rPr>
              <a:t>Robust feature set : </a:t>
            </a:r>
            <a:r>
              <a:rPr lang="nl-NL" sz="2000" b="0" strike="noStrike" spc="-1" dirty="0">
                <a:solidFill>
                  <a:srgbClr val="000000"/>
                </a:solidFill>
                <a:latin typeface="Arial"/>
                <a:ea typeface="DejaVu Sans"/>
              </a:rPr>
              <a:t>std_vol, p25_vol, median_vol, p75_vol, skew_vol, kurt_vol</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nl-NL" sz="2000" b="0" strike="noStrike" spc="-1" dirty="0">
                <a:solidFill>
                  <a:srgbClr val="000000"/>
                </a:solidFill>
                <a:latin typeface="Arial"/>
                <a:ea typeface="DejaVu Sans"/>
              </a:rPr>
              <a:t>These features are stored in </a:t>
            </a:r>
            <a:r>
              <a:rPr lang="en-US" sz="1400" b="0" strike="noStrike" spc="-1" dirty="0" err="1">
                <a:solidFill>
                  <a:srgbClr val="9CDCFE"/>
                </a:solidFill>
                <a:highlight>
                  <a:srgbClr val="1F1F1F"/>
                </a:highlight>
                <a:latin typeface="Consolas"/>
                <a:ea typeface="DejaVu Sans"/>
              </a:rPr>
              <a:t>final_robust_sum_stats_target_vol_clusters.pkl</a:t>
            </a:r>
            <a:endParaRPr lang="en-US" sz="14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233"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34" name="Picture 5"/>
          <p:cNvPicPr/>
          <p:nvPr/>
        </p:nvPicPr>
        <p:blipFill>
          <a:blip r:embed="rId2"/>
          <a:stretch/>
        </p:blipFill>
        <p:spPr>
          <a:xfrm>
            <a:off x="1378080" y="2370240"/>
            <a:ext cx="2907000" cy="2528640"/>
          </a:xfrm>
          <a:prstGeom prst="rect">
            <a:avLst/>
          </a:prstGeom>
          <a:ln w="0">
            <a:noFill/>
          </a:ln>
        </p:spPr>
      </p:pic>
      <p:pic>
        <p:nvPicPr>
          <p:cNvPr id="235" name="Picture 7"/>
          <p:cNvPicPr/>
          <p:nvPr/>
        </p:nvPicPr>
        <p:blipFill>
          <a:blip r:embed="rId3"/>
          <a:stretch/>
        </p:blipFill>
        <p:spPr>
          <a:xfrm>
            <a:off x="4701600" y="2304360"/>
            <a:ext cx="2872080" cy="2528640"/>
          </a:xfrm>
          <a:prstGeom prst="rect">
            <a:avLst/>
          </a:prstGeom>
          <a:ln w="0">
            <a:noFill/>
          </a:ln>
        </p:spPr>
      </p:pic>
      <p:pic>
        <p:nvPicPr>
          <p:cNvPr id="236" name="Picture 9"/>
          <p:cNvPicPr/>
          <p:nvPr/>
        </p:nvPicPr>
        <p:blipFill>
          <a:blip r:embed="rId4"/>
          <a:stretch/>
        </p:blipFill>
        <p:spPr>
          <a:xfrm>
            <a:off x="8061120" y="2435760"/>
            <a:ext cx="2736720" cy="2396880"/>
          </a:xfrm>
          <a:prstGeom prst="rect">
            <a:avLst/>
          </a:prstGeom>
          <a:ln w="0">
            <a:noFill/>
          </a:ln>
        </p:spPr>
      </p:pic>
      <p:sp>
        <p:nvSpPr>
          <p:cNvPr id="2" name="Cloud 1">
            <a:extLst>
              <a:ext uri="{FF2B5EF4-FFF2-40B4-BE49-F238E27FC236}">
                <a16:creationId xmlns:a16="http://schemas.microsoft.com/office/drawing/2014/main" id="{651E38BE-9AB1-6038-823B-6C08453B7FA3}"/>
              </a:ext>
            </a:extLst>
          </p:cNvPr>
          <p:cNvSpPr/>
          <p:nvPr/>
        </p:nvSpPr>
        <p:spPr>
          <a:xfrm>
            <a:off x="2679930" y="5802593"/>
            <a:ext cx="9019263" cy="991313"/>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dirty="0"/>
              <a:t>This clustering forms medium and large number of clusters on robust 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837720" y="841320"/>
            <a:ext cx="10509120" cy="846000"/>
          </a:xfrm>
          <a:prstGeom prst="rect">
            <a:avLst/>
          </a:prstGeom>
          <a:noFill/>
          <a:ln w="0">
            <a:noFill/>
          </a:ln>
        </p:spPr>
        <p:txBody>
          <a:bodyPr lIns="90000" tIns="45000" rIns="90000" bIns="45000" anchor="ctr">
            <a:noAutofit/>
          </a:bodyPr>
          <a:lstStyle/>
          <a:p>
            <a:pPr>
              <a:lnSpc>
                <a:spcPct val="90000"/>
              </a:lnSpc>
              <a:buNone/>
            </a:pPr>
            <a:r>
              <a:rPr lang="en-SG" sz="2400" b="1" strike="noStrike" spc="-1">
                <a:solidFill>
                  <a:srgbClr val="000000"/>
                </a:solidFill>
                <a:latin typeface="Arial"/>
                <a:ea typeface="DejaVu Sans"/>
              </a:rPr>
              <a:t>Temporal target realized volatility correlation : pearson correlation between stocks for all time_ids.</a:t>
            </a:r>
            <a:endParaRPr lang="en-US" sz="2400" b="0" strike="noStrike" spc="-1">
              <a:solidFill>
                <a:srgbClr val="000000"/>
              </a:solidFill>
              <a:latin typeface="Arial"/>
            </a:endParaRPr>
          </a:p>
        </p:txBody>
      </p:sp>
      <p:sp>
        <p:nvSpPr>
          <p:cNvPr id="238" name="PlaceHolder 2"/>
          <p:cNvSpPr>
            <a:spLocks noGrp="1"/>
          </p:cNvSpPr>
          <p:nvPr>
            <p:ph/>
          </p:nvPr>
        </p:nvSpPr>
        <p:spPr>
          <a:xfrm>
            <a:off x="837720" y="1825560"/>
            <a:ext cx="6681960" cy="4347720"/>
          </a:xfrm>
          <a:prstGeom prst="rect">
            <a:avLst/>
          </a:prstGeom>
          <a:noFill/>
          <a:ln w="0">
            <a:noFill/>
          </a:ln>
        </p:spPr>
        <p:txBody>
          <a:bodyPr lIns="90000" tIns="45000" rIns="90000" bIns="45000" anchor="t">
            <a:normAutofit fontScale="99000" lnSpcReduction="10000"/>
          </a:bodyPr>
          <a:lstStyle/>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No stocks had negative correlation with each other</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Minium corr. (0.209) is between stock 81 and stock 2</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B050"/>
                </a:solidFill>
                <a:latin typeface="Aptos"/>
                <a:ea typeface="DejaVu Sans"/>
              </a:rPr>
              <a:t>Stock 81 has lowest corr. With almost all stocks.</a:t>
            </a:r>
            <a:r>
              <a:rPr lang="en-SG" sz="2000" b="0" strike="noStrike" spc="-1" dirty="0">
                <a:solidFill>
                  <a:srgbClr val="000000"/>
                </a:solidFill>
                <a:latin typeface="Aptos"/>
                <a:ea typeface="DejaVu Sans"/>
              </a:rPr>
              <a:t> 80 has next lowest corr. With almost all stocks. Stock 8 also has comparatively low </a:t>
            </a:r>
            <a:r>
              <a:rPr lang="en-SG" sz="2000" b="0" strike="noStrike" spc="-1" dirty="0" err="1">
                <a:solidFill>
                  <a:srgbClr val="000000"/>
                </a:solidFill>
                <a:latin typeface="Aptos"/>
                <a:ea typeface="DejaVu Sans"/>
              </a:rPr>
              <a:t>corr</a:t>
            </a:r>
            <a:r>
              <a:rPr lang="en-SG" sz="2000" b="0" strike="noStrike" spc="-1" dirty="0">
                <a:solidFill>
                  <a:srgbClr val="000000"/>
                </a:solidFill>
                <a:latin typeface="Aptos"/>
                <a:ea typeface="DejaVu Sans"/>
              </a:rPr>
              <a:t> with all other stocks.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There are 14 stock pairs that have a very low corr. (&lt;0.3)</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There are 56 stock pairs that have a very low corr. (&lt;0.4)</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err="1">
                <a:solidFill>
                  <a:srgbClr val="000000"/>
                </a:solidFill>
                <a:latin typeface="Aptos"/>
                <a:ea typeface="DejaVu Sans"/>
              </a:rPr>
              <a:t>Maxium</a:t>
            </a:r>
            <a:r>
              <a:rPr lang="en-SG" sz="2000" b="0" strike="noStrike" spc="-1" dirty="0">
                <a:solidFill>
                  <a:srgbClr val="000000"/>
                </a:solidFill>
                <a:latin typeface="Aptos"/>
                <a:ea typeface="DejaVu Sans"/>
              </a:rPr>
              <a:t> corr. (0.96) is between stock 32 and stock 14</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There are 162 stock pairs that have a very high corr. (&gt;0.9)</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Hier. Agg. Clustering is used on the correlation matrix on the right to identify stock pairs that have similar correlation values. The distance matrix can be formed by 1 - Correlation matrix.</a:t>
            </a:r>
            <a:endParaRPr lang="en-US" sz="2000" b="0" strike="noStrike" spc="-1" dirty="0">
              <a:solidFill>
                <a:srgbClr val="000000"/>
              </a:solidFill>
              <a:latin typeface="Arial"/>
            </a:endParaRPr>
          </a:p>
        </p:txBody>
      </p:sp>
      <p:pic>
        <p:nvPicPr>
          <p:cNvPr id="239" name="Picture 4"/>
          <p:cNvPicPr/>
          <p:nvPr/>
        </p:nvPicPr>
        <p:blipFill>
          <a:blip r:embed="rId2"/>
          <a:stretch/>
        </p:blipFill>
        <p:spPr>
          <a:xfrm>
            <a:off x="7854480" y="2325240"/>
            <a:ext cx="3668040" cy="3983040"/>
          </a:xfrm>
          <a:prstGeom prst="rect">
            <a:avLst/>
          </a:prstGeom>
          <a:ln w="0">
            <a:noFill/>
          </a:ln>
        </p:spPr>
      </p:pic>
      <p:sp>
        <p:nvSpPr>
          <p:cNvPr id="240" name="Parallelogram 5"/>
          <p:cNvSpPr/>
          <p:nvPr/>
        </p:nvSpPr>
        <p:spPr>
          <a:xfrm>
            <a:off x="4488120" y="109800"/>
            <a:ext cx="4850280" cy="43272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sp>
        <p:nvSpPr>
          <p:cNvPr id="2" name="Cloud 1">
            <a:extLst>
              <a:ext uri="{FF2B5EF4-FFF2-40B4-BE49-F238E27FC236}">
                <a16:creationId xmlns:a16="http://schemas.microsoft.com/office/drawing/2014/main" id="{A9A15FA9-0859-3EBF-1A7B-6D6AC8E7C52A}"/>
              </a:ext>
            </a:extLst>
          </p:cNvPr>
          <p:cNvSpPr/>
          <p:nvPr/>
        </p:nvSpPr>
        <p:spPr>
          <a:xfrm>
            <a:off x="8012317" y="1267485"/>
            <a:ext cx="3413155" cy="9727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500" dirty="0">
                <a:solidFill>
                  <a:srgbClr val="00B050"/>
                </a:solidFill>
              </a:rPr>
              <a:t>Stock 81 may need to be predicted separately. Also stock 8 and 80.</a:t>
            </a:r>
          </a:p>
        </p:txBody>
      </p:sp>
      <p:sp>
        <p:nvSpPr>
          <p:cNvPr id="3" name="Cloud 2">
            <a:extLst>
              <a:ext uri="{FF2B5EF4-FFF2-40B4-BE49-F238E27FC236}">
                <a16:creationId xmlns:a16="http://schemas.microsoft.com/office/drawing/2014/main" id="{E99B56E7-A656-D064-17D0-6668667E1DD5}"/>
              </a:ext>
            </a:extLst>
          </p:cNvPr>
          <p:cNvSpPr/>
          <p:nvPr/>
        </p:nvSpPr>
        <p:spPr>
          <a:xfrm>
            <a:off x="4178700" y="5843451"/>
            <a:ext cx="2677714" cy="90474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200" dirty="0"/>
              <a:t>St. 8,80,81 have similar distributions real. Vol. values &lt; 0.03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400" b="1" strike="noStrike" spc="-1">
                <a:solidFill>
                  <a:srgbClr val="000000"/>
                </a:solidFill>
                <a:latin typeface="Arial"/>
                <a:ea typeface="DejaVu Sans"/>
              </a:rPr>
              <a:t>Temporal target realized volatility correlation : pearson correlation between stocks for all time_ids.</a:t>
            </a:r>
            <a:endParaRPr lang="en-US" sz="2400" b="0" strike="noStrike" spc="-1">
              <a:solidFill>
                <a:srgbClr val="000000"/>
              </a:solidFill>
              <a:latin typeface="Arial"/>
            </a:endParaRPr>
          </a:p>
        </p:txBody>
      </p:sp>
      <p:sp>
        <p:nvSpPr>
          <p:cNvPr id="242" name="PlaceHolder 2"/>
          <p:cNvSpPr>
            <a:spLocks noGrp="1"/>
          </p:cNvSpPr>
          <p:nvPr>
            <p:ph/>
          </p:nvPr>
        </p:nvSpPr>
        <p:spPr>
          <a:xfrm>
            <a:off x="837720" y="1825560"/>
            <a:ext cx="692964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Clearly, stocks 3, 6, 8, 80, &amp; 81 have very low correlation to all other stocks so they could be put into a cluster and the rest of the stocks with medium to high corr. to all other stocks into another cluster. </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This is the simplest clustering possible but not very useful</a:t>
            </a:r>
            <a:endParaRPr lang="en-US" sz="1600" b="0" strike="noStrike" spc="-1">
              <a:solidFill>
                <a:srgbClr val="000000"/>
              </a:solidFill>
              <a:latin typeface="Arial"/>
            </a:endParaRPr>
          </a:p>
          <a:p>
            <a:pPr marL="228600" indent="-228600">
              <a:lnSpc>
                <a:spcPct val="90000"/>
              </a:lnSpc>
              <a:spcBef>
                <a:spcPts val="1001"/>
              </a:spcBef>
              <a:buNone/>
              <a:tabLst>
                <a:tab pos="0" algn="l"/>
              </a:tabLst>
            </a:pPr>
            <a:r>
              <a:rPr lang="en-SG" sz="1600" b="0" strike="noStrike" spc="-1">
                <a:solidFill>
                  <a:srgbClr val="000000"/>
                </a:solidFill>
                <a:latin typeface="Aptos"/>
                <a:ea typeface="DejaVu Sans"/>
              </a:rPr>
              <a:t>as the most stocks are clumped together.</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1600" b="0" strike="noStrike" spc="-1">
                <a:solidFill>
                  <a:srgbClr val="000000"/>
                </a:solidFill>
                <a:latin typeface="Aptos"/>
                <a:ea typeface="DejaVu Sans"/>
              </a:rPr>
              <a:t>To see finer similarity patterns, we try different linkages.</a:t>
            </a:r>
            <a:endParaRPr lang="en-US" sz="1600" b="0" strike="noStrike" spc="-1">
              <a:solidFill>
                <a:srgbClr val="000000"/>
              </a:solidFill>
              <a:latin typeface="Arial"/>
            </a:endParaRPr>
          </a:p>
        </p:txBody>
      </p:sp>
      <p:sp>
        <p:nvSpPr>
          <p:cNvPr id="243" name="Parallelogram 5"/>
          <p:cNvSpPr/>
          <p:nvPr/>
        </p:nvSpPr>
        <p:spPr>
          <a:xfrm>
            <a:off x="4488120" y="109800"/>
            <a:ext cx="4850280" cy="38952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44" name="Picture 6"/>
          <p:cNvPicPr/>
          <p:nvPr/>
        </p:nvPicPr>
        <p:blipFill>
          <a:blip r:embed="rId2"/>
          <a:stretch/>
        </p:blipFill>
        <p:spPr>
          <a:xfrm>
            <a:off x="327240" y="4198320"/>
            <a:ext cx="7440120" cy="2043720"/>
          </a:xfrm>
          <a:prstGeom prst="rect">
            <a:avLst/>
          </a:prstGeom>
          <a:ln w="0">
            <a:noFill/>
          </a:ln>
        </p:spPr>
      </p:pic>
      <p:pic>
        <p:nvPicPr>
          <p:cNvPr id="245" name="Picture 8"/>
          <p:cNvPicPr/>
          <p:nvPr/>
        </p:nvPicPr>
        <p:blipFill>
          <a:blip r:embed="rId3"/>
          <a:stretch/>
        </p:blipFill>
        <p:spPr>
          <a:xfrm>
            <a:off x="8113680" y="2779560"/>
            <a:ext cx="3643560" cy="4006800"/>
          </a:xfrm>
          <a:prstGeom prst="rect">
            <a:avLst/>
          </a:prstGeom>
          <a:ln w="0">
            <a:noFill/>
          </a:ln>
        </p:spPr>
      </p:pic>
      <p:pic>
        <p:nvPicPr>
          <p:cNvPr id="246" name="Picture 10"/>
          <p:cNvPicPr/>
          <p:nvPr/>
        </p:nvPicPr>
        <p:blipFill>
          <a:blip r:embed="rId4"/>
          <a:stretch/>
        </p:blipFill>
        <p:spPr>
          <a:xfrm>
            <a:off x="8488800" y="939960"/>
            <a:ext cx="2414160" cy="1793880"/>
          </a:xfrm>
          <a:prstGeom prst="rect">
            <a:avLst/>
          </a:prstGeom>
          <a:ln w="0">
            <a:noFill/>
          </a:ln>
        </p:spPr>
      </p:pic>
      <p:sp>
        <p:nvSpPr>
          <p:cNvPr id="2" name="Multiplication Sign 1">
            <a:extLst>
              <a:ext uri="{FF2B5EF4-FFF2-40B4-BE49-F238E27FC236}">
                <a16:creationId xmlns:a16="http://schemas.microsoft.com/office/drawing/2014/main" id="{C21CC49F-6C76-BE54-95B6-E45197C923ED}"/>
              </a:ext>
            </a:extLst>
          </p:cNvPr>
          <p:cNvSpPr/>
          <p:nvPr/>
        </p:nvSpPr>
        <p:spPr>
          <a:xfrm>
            <a:off x="5886994" y="2185851"/>
            <a:ext cx="1880366" cy="2238103"/>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400" b="1" strike="noStrike" spc="-1">
                <a:solidFill>
                  <a:srgbClr val="000000"/>
                </a:solidFill>
                <a:latin typeface="Arial"/>
                <a:ea typeface="DejaVu Sans"/>
              </a:rPr>
              <a:t>Temporal target realized volatility correlation : pearson correlation between stocks for all time_ids.</a:t>
            </a:r>
            <a:endParaRPr lang="en-US" sz="2400" b="0" strike="noStrike" spc="-1">
              <a:solidFill>
                <a:srgbClr val="000000"/>
              </a:solidFill>
              <a:latin typeface="Arial"/>
            </a:endParaRPr>
          </a:p>
        </p:txBody>
      </p:sp>
      <p:sp>
        <p:nvSpPr>
          <p:cNvPr id="248" name="PlaceHolder 2"/>
          <p:cNvSpPr>
            <a:spLocks noGrp="1"/>
          </p:cNvSpPr>
          <p:nvPr>
            <p:ph/>
          </p:nvPr>
        </p:nvSpPr>
        <p:spPr>
          <a:xfrm>
            <a:off x="837720" y="1825560"/>
            <a:ext cx="702036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1800" b="0" strike="noStrike" spc="-1" dirty="0">
                <a:solidFill>
                  <a:srgbClr val="000000"/>
                </a:solidFill>
                <a:latin typeface="Aptos"/>
                <a:ea typeface="DejaVu Sans"/>
              </a:rPr>
              <a:t>We try to guess the number of clusters by using standard number of cluster values around 2, 5, 10, 15, 20, 30, 40, 50, 60, 80. We choose the number of clusters around these that give the best average silhouette score.</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1800" b="0" strike="noStrike" spc="-1" dirty="0">
                <a:solidFill>
                  <a:srgbClr val="000000"/>
                </a:solidFill>
                <a:latin typeface="Aptos"/>
                <a:ea typeface="DejaVu Sans"/>
              </a:rPr>
              <a:t>The yellow and magenta squares along the diagonal indicate the alternating clusters. </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1800" b="0" strike="noStrike" spc="-1" dirty="0">
                <a:solidFill>
                  <a:srgbClr val="000000"/>
                </a:solidFill>
                <a:latin typeface="Aptos"/>
                <a:ea typeface="DejaVu Sans"/>
              </a:rPr>
              <a:t>  </a:t>
            </a:r>
            <a:endParaRPr lang="en-US" sz="1800" b="0" strike="noStrike" spc="-1" dirty="0">
              <a:solidFill>
                <a:srgbClr val="000000"/>
              </a:solidFill>
              <a:latin typeface="Arial"/>
            </a:endParaRPr>
          </a:p>
        </p:txBody>
      </p:sp>
      <p:sp>
        <p:nvSpPr>
          <p:cNvPr id="249" name="Parallelogram 5"/>
          <p:cNvSpPr/>
          <p:nvPr/>
        </p:nvSpPr>
        <p:spPr>
          <a:xfrm>
            <a:off x="4616280" y="91440"/>
            <a:ext cx="4850280" cy="35316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50" name="Picture 10"/>
          <p:cNvPicPr/>
          <p:nvPr/>
        </p:nvPicPr>
        <p:blipFill>
          <a:blip r:embed="rId2"/>
          <a:stretch/>
        </p:blipFill>
        <p:spPr>
          <a:xfrm>
            <a:off x="9082869" y="1021680"/>
            <a:ext cx="1590480" cy="1330560"/>
          </a:xfrm>
          <a:prstGeom prst="rect">
            <a:avLst/>
          </a:prstGeom>
          <a:ln w="0">
            <a:noFill/>
          </a:ln>
        </p:spPr>
      </p:pic>
      <p:pic>
        <p:nvPicPr>
          <p:cNvPr id="251" name="Picture 12"/>
          <p:cNvPicPr/>
          <p:nvPr/>
        </p:nvPicPr>
        <p:blipFill>
          <a:blip r:embed="rId3"/>
          <a:stretch/>
        </p:blipFill>
        <p:spPr>
          <a:xfrm>
            <a:off x="134640" y="4563000"/>
            <a:ext cx="7542720" cy="2075760"/>
          </a:xfrm>
          <a:prstGeom prst="rect">
            <a:avLst/>
          </a:prstGeom>
          <a:ln w="0">
            <a:noFill/>
          </a:ln>
        </p:spPr>
      </p:pic>
      <p:pic>
        <p:nvPicPr>
          <p:cNvPr id="252" name="Picture 14"/>
          <p:cNvPicPr/>
          <p:nvPr/>
        </p:nvPicPr>
        <p:blipFill>
          <a:blip r:embed="rId4"/>
          <a:stretch/>
        </p:blipFill>
        <p:spPr>
          <a:xfrm>
            <a:off x="7953120" y="2385360"/>
            <a:ext cx="4097160" cy="446904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400" b="1" strike="noStrike" spc="-1">
                <a:solidFill>
                  <a:srgbClr val="000000"/>
                </a:solidFill>
                <a:latin typeface="Arial"/>
                <a:ea typeface="DejaVu Sans"/>
              </a:rPr>
              <a:t>Temporal target realized volatility correlation : pearson correlation between stocks for all time_ids.</a:t>
            </a:r>
            <a:endParaRPr lang="en-US" sz="2400" b="0" strike="noStrike" spc="-1">
              <a:solidFill>
                <a:srgbClr val="000000"/>
              </a:solidFill>
              <a:latin typeface="Arial"/>
            </a:endParaRPr>
          </a:p>
        </p:txBody>
      </p:sp>
      <p:sp>
        <p:nvSpPr>
          <p:cNvPr id="254" name="PlaceHolder 2"/>
          <p:cNvSpPr>
            <a:spLocks noGrp="1"/>
          </p:cNvSpPr>
          <p:nvPr>
            <p:ph/>
          </p:nvPr>
        </p:nvSpPr>
        <p:spPr>
          <a:xfrm>
            <a:off x="837720" y="1825560"/>
            <a:ext cx="294156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1800" b="0" strike="noStrike" spc="-1">
                <a:solidFill>
                  <a:srgbClr val="000000"/>
                </a:solidFill>
                <a:latin typeface="Aptos"/>
                <a:ea typeface="DejaVu Sans"/>
              </a:rPr>
              <a:t>The clustering on the corr. Matrix can be visualized as uneven squares forming on the diagonal. These smaller square within the larger square are children of the hierarchy. </a:t>
            </a:r>
            <a:endParaRPr lang="en-US" sz="18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800" b="0" strike="noStrike" spc="-1">
                <a:solidFill>
                  <a:srgbClr val="000000"/>
                </a:solidFill>
                <a:latin typeface="Aptos"/>
                <a:ea typeface="DejaVu Sans"/>
              </a:rPr>
              <a:t>This produces 49 clusters.</a:t>
            </a:r>
            <a:endParaRPr lang="en-US" sz="1800" b="0" strike="noStrike" spc="-1">
              <a:solidFill>
                <a:srgbClr val="000000"/>
              </a:solidFill>
              <a:latin typeface="Arial"/>
            </a:endParaRPr>
          </a:p>
          <a:p>
            <a:pPr marL="228600" indent="-228600">
              <a:lnSpc>
                <a:spcPct val="90000"/>
              </a:lnSpc>
              <a:spcBef>
                <a:spcPts val="1001"/>
              </a:spcBef>
              <a:buNone/>
              <a:tabLst>
                <a:tab pos="0" algn="l"/>
              </a:tabLst>
            </a:pPr>
            <a:endParaRPr lang="en-US" sz="1800" b="0" strike="noStrike" spc="-1">
              <a:solidFill>
                <a:srgbClr val="000000"/>
              </a:solidFill>
              <a:latin typeface="Arial"/>
            </a:endParaRPr>
          </a:p>
        </p:txBody>
      </p:sp>
      <p:sp>
        <p:nvSpPr>
          <p:cNvPr id="255" name="Parallelogram 5"/>
          <p:cNvSpPr/>
          <p:nvPr/>
        </p:nvSpPr>
        <p:spPr>
          <a:xfrm>
            <a:off x="4616280" y="91440"/>
            <a:ext cx="4850280" cy="35316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target_eda_across_stocks.ipynb</a:t>
            </a:r>
            <a:endParaRPr lang="en-US" sz="1800" b="0" strike="noStrike" spc="-1">
              <a:latin typeface="Arial"/>
            </a:endParaRPr>
          </a:p>
        </p:txBody>
      </p:sp>
      <p:pic>
        <p:nvPicPr>
          <p:cNvPr id="256" name="Picture 4"/>
          <p:cNvPicPr/>
          <p:nvPr/>
        </p:nvPicPr>
        <p:blipFill>
          <a:blip r:embed="rId2"/>
          <a:stretch/>
        </p:blipFill>
        <p:spPr>
          <a:xfrm>
            <a:off x="3996000" y="1557720"/>
            <a:ext cx="3594960" cy="3002400"/>
          </a:xfrm>
          <a:prstGeom prst="rect">
            <a:avLst/>
          </a:prstGeom>
          <a:ln w="0">
            <a:noFill/>
          </a:ln>
        </p:spPr>
      </p:pic>
      <p:pic>
        <p:nvPicPr>
          <p:cNvPr id="257" name="Picture 61"/>
          <p:cNvPicPr/>
          <p:nvPr/>
        </p:nvPicPr>
        <p:blipFill>
          <a:blip r:embed="rId3"/>
          <a:stretch/>
        </p:blipFill>
        <p:spPr>
          <a:xfrm>
            <a:off x="104400" y="4650840"/>
            <a:ext cx="7406280" cy="2042280"/>
          </a:xfrm>
          <a:prstGeom prst="rect">
            <a:avLst/>
          </a:prstGeom>
          <a:ln w="0">
            <a:noFill/>
          </a:ln>
        </p:spPr>
      </p:pic>
      <p:grpSp>
        <p:nvGrpSpPr>
          <p:cNvPr id="258" name="Group 64"/>
          <p:cNvGrpSpPr/>
          <p:nvPr/>
        </p:nvGrpSpPr>
        <p:grpSpPr>
          <a:xfrm>
            <a:off x="7587360" y="902160"/>
            <a:ext cx="4494240" cy="5860800"/>
            <a:chOff x="7587360" y="902160"/>
            <a:chExt cx="4494240" cy="5860800"/>
          </a:xfrm>
        </p:grpSpPr>
        <p:pic>
          <p:nvPicPr>
            <p:cNvPr id="259" name="Picture 7"/>
            <p:cNvPicPr/>
            <p:nvPr/>
          </p:nvPicPr>
          <p:blipFill>
            <a:blip r:embed="rId4"/>
            <a:stretch/>
          </p:blipFill>
          <p:spPr>
            <a:xfrm>
              <a:off x="7587360" y="2194200"/>
              <a:ext cx="4494240" cy="4568760"/>
            </a:xfrm>
            <a:prstGeom prst="rect">
              <a:avLst/>
            </a:prstGeom>
            <a:ln w="0">
              <a:noFill/>
            </a:ln>
          </p:spPr>
        </p:pic>
        <p:sp>
          <p:nvSpPr>
            <p:cNvPr id="260" name="Straight Arrow Connector 18"/>
            <p:cNvSpPr/>
            <p:nvPr/>
          </p:nvSpPr>
          <p:spPr>
            <a:xfrm flipV="1">
              <a:off x="10614600" y="1979280"/>
              <a:ext cx="360" cy="343188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1" name="Straight Arrow Connector 20"/>
            <p:cNvSpPr/>
            <p:nvPr/>
          </p:nvSpPr>
          <p:spPr>
            <a:xfrm flipV="1">
              <a:off x="9586080" y="1709280"/>
              <a:ext cx="360" cy="212616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2" name="Straight Connector 24"/>
            <p:cNvSpPr/>
            <p:nvPr/>
          </p:nvSpPr>
          <p:spPr>
            <a:xfrm flipH="1">
              <a:off x="9586080" y="1712880"/>
              <a:ext cx="132156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txBody>
            <a:bodyPr/>
            <a:lstStyle/>
            <a:p>
              <a:endParaRPr lang="en-SG"/>
            </a:p>
          </p:txBody>
        </p:sp>
        <p:sp>
          <p:nvSpPr>
            <p:cNvPr id="263" name="Straight Arrow Connector 27"/>
            <p:cNvSpPr/>
            <p:nvPr/>
          </p:nvSpPr>
          <p:spPr>
            <a:xfrm flipV="1">
              <a:off x="11200320" y="1979280"/>
              <a:ext cx="360" cy="417816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4" name="Straight Connector 31"/>
            <p:cNvSpPr/>
            <p:nvPr/>
          </p:nvSpPr>
          <p:spPr>
            <a:xfrm flipH="1">
              <a:off x="10614600" y="1982880"/>
              <a:ext cx="58572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txBody>
            <a:bodyPr/>
            <a:lstStyle/>
            <a:p>
              <a:endParaRPr lang="en-SG"/>
            </a:p>
          </p:txBody>
        </p:sp>
        <p:sp>
          <p:nvSpPr>
            <p:cNvPr id="265" name="Straight Arrow Connector 38"/>
            <p:cNvSpPr/>
            <p:nvPr/>
          </p:nvSpPr>
          <p:spPr>
            <a:xfrm flipV="1">
              <a:off x="10907640" y="1709280"/>
              <a:ext cx="360" cy="304200"/>
            </a:xfrm>
            <a:custGeom>
              <a:avLst/>
              <a:gdLst/>
              <a:ahLst/>
              <a:cxnLst/>
              <a:rect l="l" t="t" r="r" b="b"/>
              <a:pathLst>
                <a:path w="21600" h="21600">
                  <a:moveTo>
                    <a:pt x="0" y="0"/>
                  </a:moveTo>
                  <a:lnTo>
                    <a:pt x="21600" y="21600"/>
                  </a:lnTo>
                </a:path>
              </a:pathLst>
            </a:custGeom>
            <a:noFill/>
            <a:ln w="57150">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6" name="Straight Arrow Connector 44"/>
            <p:cNvSpPr/>
            <p:nvPr/>
          </p:nvSpPr>
          <p:spPr>
            <a:xfrm flipV="1">
              <a:off x="8166960" y="1627560"/>
              <a:ext cx="360" cy="88560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7" name="Straight Arrow Connector 47"/>
            <p:cNvSpPr/>
            <p:nvPr/>
          </p:nvSpPr>
          <p:spPr>
            <a:xfrm flipV="1">
              <a:off x="10351080" y="1185120"/>
              <a:ext cx="360" cy="52056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8" name="Straight Arrow Connector 51"/>
            <p:cNvSpPr/>
            <p:nvPr/>
          </p:nvSpPr>
          <p:spPr>
            <a:xfrm flipV="1">
              <a:off x="8475840" y="1627560"/>
              <a:ext cx="360" cy="132984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69" name="Straight Connector 53"/>
            <p:cNvSpPr/>
            <p:nvPr/>
          </p:nvSpPr>
          <p:spPr>
            <a:xfrm flipH="1">
              <a:off x="8166600" y="1630800"/>
              <a:ext cx="30924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txBody>
            <a:bodyPr/>
            <a:lstStyle/>
            <a:p>
              <a:endParaRPr lang="en-SG"/>
            </a:p>
          </p:txBody>
        </p:sp>
        <p:sp>
          <p:nvSpPr>
            <p:cNvPr id="270" name="Straight Arrow Connector 55"/>
            <p:cNvSpPr/>
            <p:nvPr/>
          </p:nvSpPr>
          <p:spPr>
            <a:xfrm flipV="1">
              <a:off x="8321040" y="1185120"/>
              <a:ext cx="360" cy="43884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sp>
          <p:nvSpPr>
            <p:cNvPr id="271" name="Straight Connector 57"/>
            <p:cNvSpPr/>
            <p:nvPr/>
          </p:nvSpPr>
          <p:spPr>
            <a:xfrm flipH="1">
              <a:off x="8321040" y="1188720"/>
              <a:ext cx="202968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txBody>
            <a:bodyPr/>
            <a:lstStyle/>
            <a:p>
              <a:endParaRPr lang="en-SG"/>
            </a:p>
          </p:txBody>
        </p:sp>
        <p:sp>
          <p:nvSpPr>
            <p:cNvPr id="272" name="Straight Arrow Connector 62"/>
            <p:cNvSpPr/>
            <p:nvPr/>
          </p:nvSpPr>
          <p:spPr>
            <a:xfrm flipV="1">
              <a:off x="9315000" y="901800"/>
              <a:ext cx="360" cy="279720"/>
            </a:xfrm>
            <a:custGeom>
              <a:avLst/>
              <a:gdLst/>
              <a:ahLst/>
              <a:cxnLst/>
              <a:rect l="l" t="t" r="r" b="b"/>
              <a:pathLst>
                <a:path w="21600" h="21600">
                  <a:moveTo>
                    <a:pt x="0" y="0"/>
                  </a:moveTo>
                  <a:lnTo>
                    <a:pt x="21600" y="21600"/>
                  </a:lnTo>
                </a:path>
              </a:pathLst>
            </a:custGeom>
            <a:noFill/>
            <a:ln w="28575">
              <a:solidFill>
                <a:srgbClr val="4EA72E"/>
              </a:solidFill>
              <a:tailEnd type="triangle" w="med" len="med"/>
            </a:ln>
            <a:effectLst>
              <a:outerShdw blurRad="39960" dist="20160" dir="5400000" rotWithShape="0">
                <a:srgbClr val="000000">
                  <a:alpha val="38000"/>
                </a:srgbClr>
              </a:outerShdw>
            </a:effectLst>
          </p:spPr>
          <p:style>
            <a:lnRef idx="2">
              <a:schemeClr val="accent6"/>
            </a:lnRef>
            <a:fillRef idx="0">
              <a:schemeClr val="accent6"/>
            </a:fillRef>
            <a:effectRef idx="1">
              <a:schemeClr val="accent6"/>
            </a:effectRef>
            <a:fontRef idx="minor"/>
          </p:style>
          <p:txBody>
            <a:bodyPr/>
            <a:lstStyle/>
            <a:p>
              <a:endParaRPr lang="en-SG"/>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800" b="1" strike="noStrike" spc="-1">
                <a:solidFill>
                  <a:srgbClr val="000000"/>
                </a:solidFill>
                <a:latin typeface="Arial"/>
                <a:ea typeface="DejaVu Sans"/>
              </a:rPr>
              <a:t>Temporal target realized volatility correlation : pearson correlation between stocks for all time_ids.</a:t>
            </a:r>
            <a:endParaRPr lang="en-US" sz="2800" b="0" strike="noStrike" spc="-1">
              <a:solidFill>
                <a:srgbClr val="000000"/>
              </a:solidFill>
              <a:latin typeface="Arial"/>
            </a:endParaRPr>
          </a:p>
        </p:txBody>
      </p:sp>
      <p:sp>
        <p:nvSpPr>
          <p:cNvPr id="27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275" name="Picture 4"/>
          <p:cNvPicPr/>
          <p:nvPr/>
        </p:nvPicPr>
        <p:blipFill>
          <a:blip r:embed="rId2"/>
          <a:stretch/>
        </p:blipFill>
        <p:spPr>
          <a:xfrm>
            <a:off x="7812360" y="2049120"/>
            <a:ext cx="3886200" cy="4239360"/>
          </a:xfrm>
          <a:prstGeom prst="rect">
            <a:avLst/>
          </a:prstGeom>
          <a:ln w="0">
            <a:noFill/>
          </a:ln>
        </p:spPr>
      </p:pic>
      <p:pic>
        <p:nvPicPr>
          <p:cNvPr id="276" name="Picture 6"/>
          <p:cNvPicPr/>
          <p:nvPr/>
        </p:nvPicPr>
        <p:blipFill>
          <a:blip r:embed="rId3"/>
          <a:stretch/>
        </p:blipFill>
        <p:spPr>
          <a:xfrm>
            <a:off x="4180320" y="1646100"/>
            <a:ext cx="3280320" cy="2914920"/>
          </a:xfrm>
          <a:prstGeom prst="rect">
            <a:avLst/>
          </a:prstGeom>
          <a:ln w="0">
            <a:noFill/>
          </a:ln>
        </p:spPr>
      </p:pic>
      <p:pic>
        <p:nvPicPr>
          <p:cNvPr id="277" name="Picture 8"/>
          <p:cNvPicPr/>
          <p:nvPr/>
        </p:nvPicPr>
        <p:blipFill>
          <a:blip r:embed="rId4"/>
          <a:stretch/>
        </p:blipFill>
        <p:spPr>
          <a:xfrm>
            <a:off x="837720" y="4630320"/>
            <a:ext cx="6782400" cy="185904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800" b="1" strike="noStrike" spc="-1">
                <a:solidFill>
                  <a:srgbClr val="000000"/>
                </a:solidFill>
                <a:latin typeface="Arial"/>
                <a:ea typeface="DejaVu Sans"/>
              </a:rPr>
              <a:t>Temporal target realized volatility correlation : pearson correlation between stocks for all time_ids.</a:t>
            </a:r>
            <a:endParaRPr lang="en-US" sz="2800" b="0" strike="noStrike" spc="-1">
              <a:solidFill>
                <a:srgbClr val="000000"/>
              </a:solidFill>
              <a:latin typeface="Arial"/>
            </a:endParaRPr>
          </a:p>
        </p:txBody>
      </p:sp>
      <p:sp>
        <p:nvSpPr>
          <p:cNvPr id="279" name="PlaceHolder 2"/>
          <p:cNvSpPr>
            <a:spLocks noGrp="1"/>
          </p:cNvSpPr>
          <p:nvPr>
            <p:ph/>
          </p:nvPr>
        </p:nvSpPr>
        <p:spPr>
          <a:xfrm>
            <a:off x="837720" y="1825560"/>
            <a:ext cx="352800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To select the number of clusters around 10 – 40, a few linkages were tried.</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Median and average are chosen. </a:t>
            </a:r>
            <a:endParaRPr lang="en-US" sz="2000" b="0" strike="noStrike" spc="-1">
              <a:solidFill>
                <a:srgbClr val="000000"/>
              </a:solidFill>
              <a:latin typeface="Arial"/>
            </a:endParaRPr>
          </a:p>
        </p:txBody>
      </p:sp>
      <p:pic>
        <p:nvPicPr>
          <p:cNvPr id="280" name="Picture 6"/>
          <p:cNvPicPr/>
          <p:nvPr/>
        </p:nvPicPr>
        <p:blipFill>
          <a:blip r:embed="rId2"/>
          <a:stretch/>
        </p:blipFill>
        <p:spPr>
          <a:xfrm>
            <a:off x="4643640" y="351000"/>
            <a:ext cx="7540920" cy="650340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Raw data</a:t>
            </a:r>
            <a:endParaRPr lang="en-US" sz="4400" b="0" strike="noStrike" spc="-1">
              <a:solidFill>
                <a:srgbClr val="000000"/>
              </a:solidFill>
              <a:latin typeface="Arial"/>
            </a:endParaRPr>
          </a:p>
        </p:txBody>
      </p:sp>
      <p:sp>
        <p:nvSpPr>
          <p:cNvPr id="12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dirty="0">
              <a:solidFill>
                <a:srgbClr val="000000"/>
              </a:solidFill>
              <a:latin typeface="Arial"/>
            </a:endParaRPr>
          </a:p>
        </p:txBody>
      </p:sp>
      <p:pic>
        <p:nvPicPr>
          <p:cNvPr id="130" name="Picture 29"/>
          <p:cNvPicPr/>
          <p:nvPr/>
        </p:nvPicPr>
        <p:blipFill>
          <a:blip r:embed="rId2"/>
          <a:stretch/>
        </p:blipFill>
        <p:spPr>
          <a:xfrm>
            <a:off x="8239320" y="782640"/>
            <a:ext cx="3508560" cy="1343520"/>
          </a:xfrm>
          <a:prstGeom prst="rect">
            <a:avLst/>
          </a:prstGeom>
          <a:ln w="0">
            <a:noFill/>
          </a:ln>
        </p:spPr>
      </p:pic>
      <p:pic>
        <p:nvPicPr>
          <p:cNvPr id="131" name="Picture 33"/>
          <p:cNvPicPr/>
          <p:nvPr/>
        </p:nvPicPr>
        <p:blipFill>
          <a:blip r:embed="rId3"/>
          <a:stretch/>
        </p:blipFill>
        <p:spPr>
          <a:xfrm>
            <a:off x="8239320" y="2305800"/>
            <a:ext cx="3501000" cy="1596960"/>
          </a:xfrm>
          <a:prstGeom prst="rect">
            <a:avLst/>
          </a:prstGeom>
          <a:ln w="0">
            <a:noFill/>
          </a:ln>
        </p:spPr>
      </p:pic>
      <p:pic>
        <p:nvPicPr>
          <p:cNvPr id="132" name="Picture 36"/>
          <p:cNvPicPr/>
          <p:nvPr/>
        </p:nvPicPr>
        <p:blipFill>
          <a:blip r:embed="rId4"/>
          <a:stretch/>
        </p:blipFill>
        <p:spPr>
          <a:xfrm>
            <a:off x="8239320" y="4082760"/>
            <a:ext cx="2622240" cy="932400"/>
          </a:xfrm>
          <a:prstGeom prst="rect">
            <a:avLst/>
          </a:prstGeom>
          <a:ln w="0">
            <a:noFill/>
          </a:ln>
        </p:spPr>
      </p:pic>
      <p:pic>
        <p:nvPicPr>
          <p:cNvPr id="133" name="Picture 40"/>
          <p:cNvPicPr/>
          <p:nvPr/>
        </p:nvPicPr>
        <p:blipFill>
          <a:blip r:embed="rId5"/>
          <a:stretch/>
        </p:blipFill>
        <p:spPr>
          <a:xfrm>
            <a:off x="8239320" y="5131080"/>
            <a:ext cx="2075040" cy="1142280"/>
          </a:xfrm>
          <a:prstGeom prst="rect">
            <a:avLst/>
          </a:prstGeom>
          <a:ln w="0">
            <a:noFill/>
          </a:ln>
        </p:spPr>
      </p:pic>
      <p:sp>
        <p:nvSpPr>
          <p:cNvPr id="134" name="Rectangle: Rounded Corners 15"/>
          <p:cNvSpPr/>
          <p:nvPr/>
        </p:nvSpPr>
        <p:spPr>
          <a:xfrm>
            <a:off x="2292480" y="1825560"/>
            <a:ext cx="5691240" cy="4545000"/>
          </a:xfrm>
          <a:prstGeom prst="roundRect">
            <a:avLst>
              <a:gd name="adj" fmla="val 16667"/>
            </a:avLst>
          </a:prstGeom>
          <a:solidFill>
            <a:schemeClr val="accent1">
              <a:lumMod val="40000"/>
              <a:lumOff val="6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u="sng" strike="noStrike" spc="-1" dirty="0">
                <a:solidFill>
                  <a:srgbClr val="000000"/>
                </a:solidFill>
                <a:uFillTx/>
                <a:latin typeface="Calibri"/>
                <a:ea typeface="DejaVu Sans"/>
              </a:rPr>
              <a:t>Raw Data</a:t>
            </a:r>
            <a:endParaRPr lang="en-US" sz="1800" b="0" strike="noStrike" spc="-1" dirty="0">
              <a:latin typeface="Arial"/>
            </a:endParaRPr>
          </a:p>
          <a:p>
            <a:pPr marL="228600" indent="-228600">
              <a:lnSpc>
                <a:spcPct val="100000"/>
              </a:lnSpc>
              <a:buClr>
                <a:srgbClr val="000000"/>
              </a:buClr>
              <a:buFont typeface="StarSymbol"/>
              <a:buAutoNum type="arabicParenR"/>
            </a:pPr>
            <a:r>
              <a:rPr lang="en-SG" sz="1100" b="1" strike="noStrike" spc="-1" dirty="0" err="1">
                <a:solidFill>
                  <a:srgbClr val="000000"/>
                </a:solidFill>
                <a:latin typeface="Calibri"/>
                <a:ea typeface="DejaVu Sans"/>
              </a:rPr>
              <a:t>book_train.parquet</a:t>
            </a:r>
            <a:r>
              <a:rPr lang="en-SG" sz="1100" b="1" strike="noStrike" spc="-1" dirty="0">
                <a:solidFill>
                  <a:srgbClr val="000000"/>
                </a:solidFill>
                <a:latin typeface="Calibri"/>
                <a:ea typeface="DejaVu Sans"/>
              </a:rPr>
              <a:t>: </a:t>
            </a:r>
            <a:r>
              <a:rPr lang="en-SG" sz="1100" b="0" strike="noStrike" spc="-1" dirty="0">
                <a:solidFill>
                  <a:srgbClr val="000000"/>
                </a:solidFill>
                <a:latin typeface="Calibri"/>
                <a:ea typeface="DejaVu Sans"/>
              </a:rPr>
              <a:t>contains sub-directory with 112 files. Each file e.g. a) below represents a stock and contains columns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seconds_in_bucket</a:t>
            </a:r>
            <a:r>
              <a:rPr lang="en-US" sz="1100" b="0" strike="noStrike" spc="-1" dirty="0">
                <a:solidFill>
                  <a:srgbClr val="000000"/>
                </a:solidFill>
                <a:latin typeface="Calibri"/>
                <a:ea typeface="DejaVu Sans"/>
              </a:rPr>
              <a:t>”, “bid_price1”, “ask_price1”, “bid_price2”, “ask_price2”, “bid_size1”, “ask_size1”, “bid_size2” ,”ask_size2”.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 is shuffled and NOT in ascending order. Inside a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the “</a:t>
            </a:r>
            <a:r>
              <a:rPr lang="en-US" sz="1100" b="0" strike="noStrike" spc="-1" dirty="0" err="1">
                <a:solidFill>
                  <a:srgbClr val="000000"/>
                </a:solidFill>
                <a:latin typeface="Calibri"/>
                <a:ea typeface="DejaVu Sans"/>
              </a:rPr>
              <a:t>seconds_in_bucket</a:t>
            </a:r>
            <a:r>
              <a:rPr lang="en-US" sz="1100" b="0" strike="noStrike" spc="-1" dirty="0">
                <a:solidFill>
                  <a:srgbClr val="000000"/>
                </a:solidFill>
                <a:latin typeface="Calibri"/>
                <a:ea typeface="DejaVu Sans"/>
              </a:rPr>
              <a:t>” are in ascending order although NOT consecutive.</a:t>
            </a:r>
            <a:endParaRPr lang="en-US" sz="1100" b="0" strike="noStrike" spc="-1" dirty="0">
              <a:latin typeface="Arial"/>
            </a:endParaRPr>
          </a:p>
          <a:p>
            <a:pPr marL="685800" lvl="1" indent="-228600">
              <a:lnSpc>
                <a:spcPct val="100000"/>
              </a:lnSpc>
              <a:buClr>
                <a:srgbClr val="000000"/>
              </a:buClr>
              <a:buFont typeface="Calibri Light"/>
              <a:buAutoNum type="alphaLcParenR"/>
            </a:pPr>
            <a:r>
              <a:rPr lang="en-US" sz="1100" b="0" strike="noStrike" spc="-1" dirty="0" err="1">
                <a:solidFill>
                  <a:srgbClr val="000000"/>
                </a:solidFill>
                <a:latin typeface="Calibri"/>
                <a:ea typeface="DejaVu Sans"/>
              </a:rPr>
              <a:t>Stock_id</a:t>
            </a:r>
            <a:r>
              <a:rPr lang="en-US" sz="1100" b="0" strike="noStrike" spc="-1" dirty="0">
                <a:solidFill>
                  <a:srgbClr val="000000"/>
                </a:solidFill>
                <a:latin typeface="Calibri"/>
                <a:ea typeface="DejaVu Sans"/>
              </a:rPr>
              <a:t>=0 : file schema/metadata shown on right</a:t>
            </a:r>
            <a:endParaRPr lang="en-US" sz="1100" b="0" strike="noStrike" spc="-1" dirty="0">
              <a:latin typeface="Arial"/>
            </a:endParaRPr>
          </a:p>
          <a:p>
            <a:pPr marL="228600" indent="-228600">
              <a:lnSpc>
                <a:spcPct val="100000"/>
              </a:lnSpc>
              <a:buClr>
                <a:srgbClr val="000000"/>
              </a:buClr>
              <a:buFont typeface="Calibri Light"/>
              <a:buAutoNum type="arabicParenR"/>
            </a:pPr>
            <a:r>
              <a:rPr lang="en-US" sz="1100" b="1" strike="noStrike" spc="-1" dirty="0" err="1">
                <a:solidFill>
                  <a:srgbClr val="000000"/>
                </a:solidFill>
                <a:latin typeface="Calibri"/>
                <a:ea typeface="DejaVu Sans"/>
              </a:rPr>
              <a:t>trade_train.parquet</a:t>
            </a:r>
            <a:r>
              <a:rPr lang="en-US" sz="1100" b="1" strike="noStrike" spc="-1" dirty="0">
                <a:solidFill>
                  <a:srgbClr val="000000"/>
                </a:solidFill>
                <a:latin typeface="Calibri"/>
                <a:ea typeface="DejaVu Sans"/>
              </a:rPr>
              <a:t>:</a:t>
            </a:r>
            <a:r>
              <a:rPr lang="en-US" sz="1100" b="0" strike="noStrike" spc="-1" dirty="0">
                <a:solidFill>
                  <a:srgbClr val="000000"/>
                </a:solidFill>
                <a:latin typeface="Calibri"/>
                <a:ea typeface="DejaVu Sans"/>
              </a:rPr>
              <a:t> </a:t>
            </a:r>
            <a:r>
              <a:rPr lang="en-SG" sz="1100" b="0" strike="noStrike" spc="-1" dirty="0">
                <a:solidFill>
                  <a:srgbClr val="000000"/>
                </a:solidFill>
                <a:latin typeface="Calibri"/>
                <a:ea typeface="DejaVu Sans"/>
              </a:rPr>
              <a:t>contains sub-directory with 112 files of same stocks as above. It contains columns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seconds_in_bucket</a:t>
            </a:r>
            <a:r>
              <a:rPr lang="en-US" sz="1100" b="0" strike="noStrike" spc="-1" dirty="0">
                <a:solidFill>
                  <a:srgbClr val="000000"/>
                </a:solidFill>
                <a:latin typeface="Calibri"/>
                <a:ea typeface="DejaVu Sans"/>
              </a:rPr>
              <a:t>”, “price”, “size”, “</a:t>
            </a:r>
            <a:r>
              <a:rPr lang="en-US" sz="1100" b="0" strike="noStrike" spc="-1" dirty="0" err="1">
                <a:solidFill>
                  <a:srgbClr val="000000"/>
                </a:solidFill>
                <a:latin typeface="Calibri"/>
                <a:ea typeface="DejaVu Sans"/>
              </a:rPr>
              <a:t>order_count</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stock_id</a:t>
            </a:r>
            <a:r>
              <a:rPr lang="en-US" sz="1100" b="0" strike="noStrike" spc="-1" dirty="0">
                <a:solidFill>
                  <a:srgbClr val="000000"/>
                </a:solidFill>
                <a:latin typeface="Calibri"/>
                <a:ea typeface="DejaVu Sans"/>
              </a:rPr>
              <a:t>”. “price” refers to a</a:t>
            </a:r>
            <a:r>
              <a:rPr lang="en-SG" sz="1100" b="0" strike="noStrike" spc="-1" dirty="0" err="1">
                <a:solidFill>
                  <a:srgbClr val="000000"/>
                </a:solidFill>
                <a:latin typeface="Calibri"/>
                <a:ea typeface="DejaVu Sans"/>
              </a:rPr>
              <a:t>ctual</a:t>
            </a:r>
            <a:r>
              <a:rPr lang="en-SG" sz="1100" b="0" strike="noStrike" spc="-1" dirty="0">
                <a:solidFill>
                  <a:srgbClr val="000000"/>
                </a:solidFill>
                <a:latin typeface="Calibri"/>
                <a:ea typeface="DejaVu Sans"/>
              </a:rPr>
              <a:t> trade execution price with prices weighted averaged by the order size (number of shares) in each transaction (</a:t>
            </a:r>
            <a:r>
              <a:rPr lang="en-SG" sz="1100" b="0" strike="noStrike" spc="-1" dirty="0" err="1">
                <a:solidFill>
                  <a:srgbClr val="000000"/>
                </a:solidFill>
                <a:latin typeface="Calibri"/>
                <a:ea typeface="DejaVu Sans"/>
              </a:rPr>
              <a:t>order_count</a:t>
            </a:r>
            <a:r>
              <a:rPr lang="en-SG" sz="1100" b="0" strike="noStrike" spc="-1" dirty="0">
                <a:solidFill>
                  <a:srgbClr val="000000"/>
                </a:solidFill>
                <a:latin typeface="Calibri"/>
                <a:ea typeface="DejaVu Sans"/>
              </a:rPr>
              <a:t>) in one second.</a:t>
            </a:r>
            <a:r>
              <a:rPr lang="en-US" sz="1100" b="0" strike="noStrike" spc="-1" dirty="0">
                <a:solidFill>
                  <a:srgbClr val="000000"/>
                </a:solidFill>
                <a:latin typeface="Calibri"/>
                <a:ea typeface="DejaVu Sans"/>
              </a:rPr>
              <a:t>  “</a:t>
            </a:r>
            <a:r>
              <a:rPr lang="en-US" sz="1100" b="0" strike="noStrike" spc="-1" dirty="0" err="1">
                <a:solidFill>
                  <a:srgbClr val="000000"/>
                </a:solidFill>
                <a:latin typeface="Calibri"/>
                <a:ea typeface="DejaVu Sans"/>
              </a:rPr>
              <a:t>order_count</a:t>
            </a:r>
            <a:r>
              <a:rPr lang="en-US" sz="1100" b="0" strike="noStrike" spc="-1" dirty="0">
                <a:solidFill>
                  <a:srgbClr val="000000"/>
                </a:solidFill>
                <a:latin typeface="Calibri"/>
                <a:ea typeface="DejaVu Sans"/>
              </a:rPr>
              <a:t>” refers to the number of unique trade orders taking place. “size” refers to the sum number of shares traded from all the </a:t>
            </a:r>
            <a:r>
              <a:rPr lang="en-US" sz="1100" b="0" strike="noStrike" spc="-1" dirty="0" err="1">
                <a:solidFill>
                  <a:srgbClr val="000000"/>
                </a:solidFill>
                <a:latin typeface="Calibri"/>
                <a:ea typeface="DejaVu Sans"/>
              </a:rPr>
              <a:t>order_counts</a:t>
            </a:r>
            <a:r>
              <a:rPr lang="en-US" sz="1100" b="0" strike="noStrike" spc="-1" dirty="0">
                <a:solidFill>
                  <a:srgbClr val="000000"/>
                </a:solidFill>
                <a:latin typeface="Calibri"/>
                <a:ea typeface="DejaVu Sans"/>
              </a:rPr>
              <a:t>.</a:t>
            </a:r>
            <a:endParaRPr lang="en-US" sz="1100" b="0" strike="noStrike" spc="-1" dirty="0">
              <a:latin typeface="Arial"/>
            </a:endParaRPr>
          </a:p>
          <a:p>
            <a:pPr marL="228600" indent="-228600">
              <a:lnSpc>
                <a:spcPct val="100000"/>
              </a:lnSpc>
              <a:buClr>
                <a:srgbClr val="000000"/>
              </a:buClr>
              <a:buFont typeface="Calibri Light"/>
              <a:buAutoNum type="arabicParenR"/>
            </a:pPr>
            <a:r>
              <a:rPr lang="en-US" sz="1100" b="1" strike="noStrike" spc="-1" dirty="0">
                <a:solidFill>
                  <a:srgbClr val="000000"/>
                </a:solidFill>
                <a:latin typeface="Calibri"/>
                <a:ea typeface="DejaVu Sans"/>
              </a:rPr>
              <a:t>train.csv: </a:t>
            </a:r>
            <a:r>
              <a:rPr lang="en-US" sz="1100" b="0" strike="noStrike" spc="-1" dirty="0">
                <a:solidFill>
                  <a:srgbClr val="000000"/>
                </a:solidFill>
                <a:latin typeface="Calibri"/>
                <a:ea typeface="DejaVu Sans"/>
              </a:rPr>
              <a:t>contains</a:t>
            </a:r>
            <a:r>
              <a:rPr lang="en-US" sz="1100" b="1" strike="noStrike" spc="-1" dirty="0">
                <a:solidFill>
                  <a:srgbClr val="000000"/>
                </a:solidFill>
                <a:latin typeface="Calibri"/>
                <a:ea typeface="DejaVu Sans"/>
              </a:rPr>
              <a:t> </a:t>
            </a:r>
            <a:r>
              <a:rPr lang="en-SG" sz="1100" b="0" strike="noStrike" spc="-1" dirty="0">
                <a:solidFill>
                  <a:srgbClr val="000000"/>
                </a:solidFill>
                <a:latin typeface="Calibri"/>
                <a:ea typeface="DejaVu Sans"/>
              </a:rPr>
              <a:t>columns “</a:t>
            </a:r>
            <a:r>
              <a:rPr lang="en-US" sz="1100" b="0" strike="noStrike" spc="-1" dirty="0" err="1">
                <a:solidFill>
                  <a:srgbClr val="000000"/>
                </a:solidFill>
                <a:latin typeface="Calibri"/>
                <a:ea typeface="DejaVu Sans"/>
              </a:rPr>
              <a:t>time_id</a:t>
            </a:r>
            <a:r>
              <a:rPr lang="en-US" sz="1100" b="0" strike="noStrike" spc="-1" dirty="0">
                <a:solidFill>
                  <a:srgbClr val="000000"/>
                </a:solidFill>
                <a:latin typeface="Calibri"/>
                <a:ea typeface="DejaVu Sans"/>
              </a:rPr>
              <a:t>”, “target”, “</a:t>
            </a:r>
            <a:r>
              <a:rPr lang="en-US" sz="1100" b="0" strike="noStrike" spc="-1" dirty="0" err="1">
                <a:solidFill>
                  <a:srgbClr val="000000"/>
                </a:solidFill>
                <a:latin typeface="Calibri"/>
                <a:ea typeface="DejaVu Sans"/>
              </a:rPr>
              <a:t>stock_id</a:t>
            </a:r>
            <a:r>
              <a:rPr lang="en-US" sz="1100" b="0" strike="noStrike" spc="-1" dirty="0">
                <a:solidFill>
                  <a:srgbClr val="000000"/>
                </a:solidFill>
                <a:latin typeface="Calibri"/>
                <a:ea typeface="DejaVu Sans"/>
              </a:rPr>
              <a:t>”.</a:t>
            </a:r>
            <a:endParaRPr lang="en-US" sz="1100" b="0" strike="noStrike" spc="-1" dirty="0">
              <a:latin typeface="Arial"/>
            </a:endParaRPr>
          </a:p>
          <a:p>
            <a:pPr algn="ctr">
              <a:lnSpc>
                <a:spcPct val="100000"/>
              </a:lnSpc>
              <a:buNone/>
            </a:pPr>
            <a:r>
              <a:rPr lang="en-SG" sz="1800" b="0" u="sng" strike="noStrike" spc="-1" dirty="0">
                <a:solidFill>
                  <a:srgbClr val="000000"/>
                </a:solidFill>
                <a:uFillTx/>
                <a:latin typeface="Calibri"/>
                <a:ea typeface="DejaVu Sans"/>
              </a:rPr>
              <a:t>Augmented Raw Data</a:t>
            </a:r>
            <a:endParaRPr lang="en-US" sz="1800" b="0" strike="noStrike" spc="-1" dirty="0">
              <a:latin typeface="Arial"/>
            </a:endParaRPr>
          </a:p>
          <a:p>
            <a:pPr marL="228600" indent="-228600">
              <a:lnSpc>
                <a:spcPct val="100000"/>
              </a:lnSpc>
              <a:buClr>
                <a:srgbClr val="000000"/>
              </a:buClr>
              <a:buFont typeface="Calibri Light"/>
              <a:buAutoNum type="arabicParenR"/>
            </a:pPr>
            <a:r>
              <a:rPr lang="en-SG" sz="1100" b="1" strike="noStrike" spc="-1" dirty="0">
                <a:solidFill>
                  <a:srgbClr val="000000"/>
                </a:solidFill>
                <a:latin typeface="Calibri"/>
                <a:ea typeface="DejaVu Sans"/>
              </a:rPr>
              <a:t>20_min_volatitliy.parquet: </a:t>
            </a:r>
            <a:r>
              <a:rPr lang="en-SG" sz="1100" b="0" strike="noStrike" spc="-1" dirty="0">
                <a:solidFill>
                  <a:srgbClr val="000000"/>
                </a:solidFill>
                <a:latin typeface="Calibri"/>
                <a:ea typeface="DejaVu Sans"/>
              </a:rPr>
              <a:t>contains sub-directory with two files a) and b) below and each containing columns “</a:t>
            </a:r>
            <a:r>
              <a:rPr lang="en-SG" sz="1100" b="0" strike="noStrike" spc="-1" dirty="0" err="1">
                <a:solidFill>
                  <a:srgbClr val="000000"/>
                </a:solidFill>
                <a:latin typeface="Calibri"/>
                <a:ea typeface="DejaVu Sans"/>
              </a:rPr>
              <a:t>stock_id-time_id</a:t>
            </a:r>
            <a:r>
              <a:rPr lang="en-SG" sz="1100" b="0" strike="noStrike" spc="-1" dirty="0">
                <a:solidFill>
                  <a:srgbClr val="000000"/>
                </a:solidFill>
                <a:latin typeface="Calibri"/>
                <a:ea typeface="DejaVu Sans"/>
              </a:rPr>
              <a:t>”, “target”, ”first_10_min_vol”. “first_10_min_vol” column has first 10 mins. calculated realized volatility from inputs in </a:t>
            </a:r>
            <a:r>
              <a:rPr lang="en-SG" sz="1100" b="0" strike="noStrike" spc="-1" dirty="0" err="1">
                <a:solidFill>
                  <a:srgbClr val="000000"/>
                </a:solidFill>
                <a:latin typeface="Calibri"/>
                <a:ea typeface="DejaVu Sans"/>
              </a:rPr>
              <a:t>book_train.parquet</a:t>
            </a:r>
            <a:r>
              <a:rPr lang="en-SG" sz="1100" b="0" strike="noStrike" spc="-1" dirty="0">
                <a:solidFill>
                  <a:srgbClr val="000000"/>
                </a:solidFill>
                <a:latin typeface="Calibri"/>
                <a:ea typeface="DejaVu Sans"/>
              </a:rPr>
              <a:t>. “target” column has second 10 mins realized volatility. Inputs to calculation of “target” are unknown. </a:t>
            </a:r>
            <a:endParaRPr lang="en-US" sz="1100" b="0" strike="noStrike" spc="-1" dirty="0">
              <a:latin typeface="Arial"/>
            </a:endParaRPr>
          </a:p>
          <a:p>
            <a:pPr marL="685800" lvl="1" indent="-228600">
              <a:lnSpc>
                <a:spcPct val="100000"/>
              </a:lnSpc>
              <a:buClr>
                <a:srgbClr val="000000"/>
              </a:buClr>
              <a:buFont typeface="Calibri Light"/>
              <a:buAutoNum type="alphaLcParenR"/>
            </a:pPr>
            <a:r>
              <a:rPr lang="en-US" sz="1100" b="1" strike="noStrike" spc="-1" dirty="0">
                <a:solidFill>
                  <a:srgbClr val="000000"/>
                </a:solidFill>
                <a:latin typeface="Calibri"/>
                <a:ea typeface="DejaVu Sans"/>
              </a:rPr>
              <a:t>20_min_volatility_all_stocks.parquet: </a:t>
            </a:r>
            <a:r>
              <a:rPr lang="en-US" sz="1100" b="0" strike="noStrike" spc="-1" dirty="0">
                <a:solidFill>
                  <a:srgbClr val="000000"/>
                </a:solidFill>
                <a:latin typeface="Calibri"/>
                <a:ea typeface="DejaVu Sans"/>
              </a:rPr>
              <a:t>all stocks concatenated on axis=0 </a:t>
            </a:r>
            <a:endParaRPr lang="en-US" sz="1100" b="0" strike="noStrike" spc="-1" dirty="0">
              <a:latin typeface="Arial"/>
            </a:endParaRPr>
          </a:p>
          <a:p>
            <a:pPr marL="685800" lvl="1" indent="-228600">
              <a:lnSpc>
                <a:spcPct val="100000"/>
              </a:lnSpc>
              <a:buClr>
                <a:srgbClr val="000000"/>
              </a:buClr>
              <a:buFont typeface="Calibri Light"/>
              <a:buAutoNum type="alphaLcParenR"/>
            </a:pPr>
            <a:r>
              <a:rPr lang="en-SG" sz="1100" b="1" strike="noStrike" spc="-1" dirty="0">
                <a:solidFill>
                  <a:srgbClr val="000000"/>
                </a:solidFill>
                <a:latin typeface="Calibri"/>
                <a:ea typeface="DejaVu Sans"/>
              </a:rPr>
              <a:t>stock_X_20_min_vol.parquet: </a:t>
            </a:r>
            <a:r>
              <a:rPr lang="en-SG" sz="1100" b="0" strike="noStrike" spc="-1" dirty="0">
                <a:solidFill>
                  <a:srgbClr val="000000"/>
                </a:solidFill>
                <a:latin typeface="Calibri"/>
                <a:ea typeface="DejaVu Sans"/>
              </a:rPr>
              <a:t>individual stock X. </a:t>
            </a:r>
            <a:endParaRPr lang="en-US" sz="1100" b="0" strike="noStrike" spc="-1" dirty="0">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800" b="1" strike="noStrike" spc="-1">
                <a:solidFill>
                  <a:srgbClr val="000000"/>
                </a:solidFill>
                <a:latin typeface="Arial"/>
                <a:ea typeface="DejaVu Sans"/>
              </a:rPr>
              <a:t>Temporal target realized volatility correlation : pearson correlation between stocks for all time_ids.</a:t>
            </a:r>
            <a:endParaRPr lang="en-US" sz="2800" b="0" strike="noStrike" spc="-1">
              <a:solidFill>
                <a:srgbClr val="000000"/>
              </a:solidFill>
              <a:latin typeface="Arial"/>
            </a:endParaRPr>
          </a:p>
        </p:txBody>
      </p:sp>
      <p:sp>
        <p:nvSpPr>
          <p:cNvPr id="28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283" name="Picture 4"/>
          <p:cNvPicPr/>
          <p:nvPr/>
        </p:nvPicPr>
        <p:blipFill>
          <a:blip r:embed="rId2"/>
          <a:stretch/>
        </p:blipFill>
        <p:spPr>
          <a:xfrm>
            <a:off x="7342920" y="1434960"/>
            <a:ext cx="4707360" cy="5134680"/>
          </a:xfrm>
          <a:prstGeom prst="rect">
            <a:avLst/>
          </a:prstGeom>
          <a:ln w="0">
            <a:noFill/>
          </a:ln>
        </p:spPr>
      </p:pic>
      <p:pic>
        <p:nvPicPr>
          <p:cNvPr id="284" name="Picture 6"/>
          <p:cNvPicPr/>
          <p:nvPr/>
        </p:nvPicPr>
        <p:blipFill>
          <a:blip r:embed="rId3"/>
          <a:stretch/>
        </p:blipFill>
        <p:spPr>
          <a:xfrm>
            <a:off x="3653640" y="1429560"/>
            <a:ext cx="3547800" cy="3115080"/>
          </a:xfrm>
          <a:prstGeom prst="rect">
            <a:avLst/>
          </a:prstGeom>
          <a:ln w="0">
            <a:noFill/>
          </a:ln>
        </p:spPr>
      </p:pic>
      <p:pic>
        <p:nvPicPr>
          <p:cNvPr id="285" name="Picture 8"/>
          <p:cNvPicPr/>
          <p:nvPr/>
        </p:nvPicPr>
        <p:blipFill>
          <a:blip r:embed="rId4"/>
          <a:stretch/>
        </p:blipFill>
        <p:spPr>
          <a:xfrm>
            <a:off x="374040" y="4910040"/>
            <a:ext cx="6827400" cy="186984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2800" b="1" strike="noStrike" spc="-1">
                <a:solidFill>
                  <a:srgbClr val="000000"/>
                </a:solidFill>
                <a:latin typeface="Arial"/>
                <a:ea typeface="DejaVu Sans"/>
              </a:rPr>
              <a:t>Temporal target realized volatility correlation : pearson correlation between stocks for all time_ids.</a:t>
            </a:r>
            <a:endParaRPr lang="en-US" sz="2800" b="0" strike="noStrike" spc="-1">
              <a:solidFill>
                <a:srgbClr val="000000"/>
              </a:solidFill>
              <a:latin typeface="Arial"/>
            </a:endParaRPr>
          </a:p>
        </p:txBody>
      </p:sp>
      <p:sp>
        <p:nvSpPr>
          <p:cNvPr id="28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pic>
        <p:nvPicPr>
          <p:cNvPr id="288" name="Picture 4"/>
          <p:cNvPicPr/>
          <p:nvPr/>
        </p:nvPicPr>
        <p:blipFill>
          <a:blip r:embed="rId2"/>
          <a:stretch/>
        </p:blipFill>
        <p:spPr>
          <a:xfrm>
            <a:off x="164160" y="4483080"/>
            <a:ext cx="7675200" cy="2111400"/>
          </a:xfrm>
          <a:prstGeom prst="rect">
            <a:avLst/>
          </a:prstGeom>
          <a:ln w="0">
            <a:noFill/>
          </a:ln>
        </p:spPr>
      </p:pic>
      <p:pic>
        <p:nvPicPr>
          <p:cNvPr id="289" name="Picture 6"/>
          <p:cNvPicPr/>
          <p:nvPr/>
        </p:nvPicPr>
        <p:blipFill>
          <a:blip r:embed="rId3"/>
          <a:stretch/>
        </p:blipFill>
        <p:spPr>
          <a:xfrm>
            <a:off x="4948560" y="1825560"/>
            <a:ext cx="2891160" cy="2442600"/>
          </a:xfrm>
          <a:prstGeom prst="rect">
            <a:avLst/>
          </a:prstGeom>
          <a:ln w="0">
            <a:noFill/>
          </a:ln>
        </p:spPr>
      </p:pic>
      <p:pic>
        <p:nvPicPr>
          <p:cNvPr id="290" name="Picture 8"/>
          <p:cNvPicPr/>
          <p:nvPr/>
        </p:nvPicPr>
        <p:blipFill>
          <a:blip r:embed="rId4"/>
          <a:stretch/>
        </p:blipFill>
        <p:spPr>
          <a:xfrm>
            <a:off x="8034840" y="2368440"/>
            <a:ext cx="3985920" cy="4347720"/>
          </a:xfrm>
          <a:prstGeom prst="rect">
            <a:avLst/>
          </a:prstGeom>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29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Finally, we choose only 4, 10, 26, 49 &amp; 90 clusters and store in </a:t>
            </a:r>
            <a:r>
              <a:rPr lang="en-US" sz="1400" b="0" strike="noStrike" spc="-1">
                <a:solidFill>
                  <a:srgbClr val="9CDCFE"/>
                </a:solidFill>
                <a:highlight>
                  <a:srgbClr val="1F1F1F"/>
                </a:highlight>
                <a:latin typeface="Consolas"/>
                <a:ea typeface="DejaVu Sans"/>
              </a:rPr>
              <a:t>final_pear_corr_target_vol_clusters.pkl</a:t>
            </a:r>
            <a:endParaRPr lang="en-US" sz="14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29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1523160" y="1122480"/>
            <a:ext cx="9137880" cy="2383920"/>
          </a:xfrm>
          <a:prstGeom prst="rect">
            <a:avLst/>
          </a:prstGeom>
          <a:noFill/>
          <a:ln w="0">
            <a:noFill/>
          </a:ln>
        </p:spPr>
        <p:txBody>
          <a:bodyPr lIns="0" tIns="0" rIns="0" bIns="0" anchor="b">
            <a:noAutofit/>
          </a:bodyPr>
          <a:lstStyle/>
          <a:p>
            <a:pPr algn="ctr">
              <a:lnSpc>
                <a:spcPct val="90000"/>
              </a:lnSpc>
              <a:buNone/>
            </a:pPr>
            <a:r>
              <a:rPr lang="en-SG" sz="6000" b="0" strike="noStrike" spc="-1">
                <a:solidFill>
                  <a:srgbClr val="000000"/>
                </a:solidFill>
                <a:latin typeface="Aptos Display"/>
                <a:ea typeface="DejaVu Sans"/>
              </a:rPr>
              <a:t>Liquidity Features</a:t>
            </a:r>
            <a:endParaRPr lang="en-US" sz="6000" b="0" strike="noStrike" spc="-1">
              <a:solidFill>
                <a:srgbClr val="000000"/>
              </a:solidFill>
              <a:latin typeface="Arial"/>
            </a:endParaRPr>
          </a:p>
        </p:txBody>
      </p:sp>
      <p:sp>
        <p:nvSpPr>
          <p:cNvPr id="296" name="PlaceHolder 2"/>
          <p:cNvSpPr>
            <a:spLocks noGrp="1"/>
          </p:cNvSpPr>
          <p:nvPr>
            <p:ph type="subTitle"/>
          </p:nvPr>
        </p:nvSpPr>
        <p:spPr>
          <a:xfrm>
            <a:off x="1523160" y="3602160"/>
            <a:ext cx="9137880" cy="1652040"/>
          </a:xfrm>
          <a:prstGeom prst="rect">
            <a:avLst/>
          </a:prstGeom>
          <a:noFill/>
          <a:ln w="0">
            <a:noFill/>
          </a:ln>
        </p:spPr>
        <p:txBody>
          <a:bodyPr lIns="0" tIns="0" rIns="0" bIns="0" anchor="t">
            <a:noAutofit/>
          </a:bodyPr>
          <a:lstStyle/>
          <a:p>
            <a:pPr algn="ctr">
              <a:buNone/>
            </a:pPr>
            <a:r>
              <a:rPr lang="en-SG" sz="3200" b="0" strike="noStrike" spc="-1" dirty="0">
                <a:solidFill>
                  <a:srgbClr val="000000"/>
                </a:solidFill>
                <a:latin typeface="Aptos Display"/>
                <a:ea typeface="DejaVu Sans"/>
              </a:rPr>
              <a:t>(Derived features)</a:t>
            </a:r>
            <a:endParaRPr lang="en-US" sz="3200" b="0" strike="noStrike" spc="-1" dirty="0">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Liquidity Features</a:t>
            </a:r>
            <a:endParaRPr lang="en-US" sz="4400" b="0" strike="noStrike" spc="-1">
              <a:solidFill>
                <a:srgbClr val="000000"/>
              </a:solidFill>
              <a:latin typeface="Arial"/>
            </a:endParaRPr>
          </a:p>
        </p:txBody>
      </p:sp>
      <p:sp>
        <p:nvSpPr>
          <p:cNvPr id="298"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Log transformation shrinks large positive values and extends values less than 1. Log transformation reduces skew of right skewed prices. Log trans. Of right skew price also helps to reduce kurtosis. However, on left skewed prices it increases skew and kurtosis.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log trans. of price centers the distribution around 0 from the normalized value of 1. It uses both positive and negative values which is easier for learning.</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pic>
        <p:nvPicPr>
          <p:cNvPr id="299" name="Picture 4"/>
          <p:cNvPicPr/>
          <p:nvPr/>
        </p:nvPicPr>
        <p:blipFill>
          <a:blip r:embed="rId2"/>
          <a:stretch/>
        </p:blipFill>
        <p:spPr>
          <a:xfrm>
            <a:off x="1709280" y="3439440"/>
            <a:ext cx="7564320" cy="1898280"/>
          </a:xfrm>
          <a:prstGeom prst="rect">
            <a:avLst/>
          </a:prstGeom>
          <a:ln w="0">
            <a:noFill/>
          </a:ln>
        </p:spPr>
      </p:pic>
      <p:sp>
        <p:nvSpPr>
          <p:cNvPr id="300" name="Parallelogram 3"/>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Liquidity Features</a:t>
            </a:r>
            <a:endParaRPr lang="en-US" sz="4400" b="0" strike="noStrike" spc="-1">
              <a:solidFill>
                <a:srgbClr val="000000"/>
              </a:solidFill>
              <a:latin typeface="Arial"/>
            </a:endParaRPr>
          </a:p>
        </p:txBody>
      </p:sp>
      <p:sp>
        <p:nvSpPr>
          <p:cNvPr id="302" name="PlaceHolder 2"/>
          <p:cNvSpPr>
            <a:spLocks noGrp="1"/>
          </p:cNvSpPr>
          <p:nvPr>
            <p:ph/>
          </p:nvPr>
        </p:nvSpPr>
        <p:spPr>
          <a:xfrm>
            <a:off x="837720" y="1825560"/>
            <a:ext cx="10509120" cy="455328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US" sz="1800" b="0" strike="noStrike" spc="-1" dirty="0">
                <a:solidFill>
                  <a:srgbClr val="000000"/>
                </a:solidFill>
                <a:latin typeface="Aptos"/>
                <a:ea typeface="DejaVu Sans"/>
              </a:rPr>
              <a:t>Liquidity describes how much of an asset can be purchased or sold immediately without moving the market (i.e. significant price changes). It is inversely proportional to volatility and bid-ask spread. It is directly proportional to trade volume/ size. If there are many participants willing to trade at low bid-ask spreads, then the asset’s liquidity is said to be high.</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1800" b="0" strike="noStrike" spc="-1" dirty="0">
                <a:solidFill>
                  <a:srgbClr val="000000"/>
                </a:solidFill>
                <a:latin typeface="Aptos"/>
                <a:ea typeface="DejaVu Sans"/>
              </a:rPr>
              <a:t>There is an inverse relationship between Liq. &amp; Real. Vol.</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1800" b="0" strike="noStrike" spc="-1" dirty="0">
                <a:solidFill>
                  <a:srgbClr val="000000"/>
                </a:solidFill>
                <a:latin typeface="Aptos"/>
                <a:ea typeface="DejaVu Sans"/>
              </a:rPr>
              <a:t>Liquidity can be a leading indicator of (future) volatility. Monitoring liquidity metrics, such as bid-ask spreads, and trading volume can provide early signals about potential changes in volatility.</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1800" b="0" strike="noStrike" spc="-1" dirty="0">
                <a:solidFill>
                  <a:srgbClr val="000000"/>
                </a:solidFill>
                <a:latin typeface="Aptos"/>
                <a:ea typeface="DejaVu Sans"/>
              </a:rPr>
              <a:t>We can define a custom formula for liquidity based on the variables provided in the dataset.</a:t>
            </a:r>
            <a:endParaRPr lang="en-US" sz="1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1800" b="0" strike="noStrike" spc="-1" dirty="0">
                <a:solidFill>
                  <a:srgbClr val="000000"/>
                </a:solidFill>
                <a:latin typeface="Aptos"/>
                <a:ea typeface="DejaVu Sans"/>
              </a:rPr>
              <a:t>The formula should have the following characteristics</a:t>
            </a:r>
            <a:endParaRPr lang="en-US" sz="1800" b="0" strike="noStrike" spc="-1" dirty="0">
              <a:solidFill>
                <a:srgbClr val="000000"/>
              </a:solidFill>
              <a:latin typeface="Arial"/>
            </a:endParaRPr>
          </a:p>
          <a:p>
            <a:pPr marL="685800" lvl="1" indent="-228600">
              <a:lnSpc>
                <a:spcPct val="90000"/>
              </a:lnSpc>
              <a:spcBef>
                <a:spcPts val="499"/>
              </a:spcBef>
              <a:buClr>
                <a:srgbClr val="000000"/>
              </a:buClr>
              <a:buFont typeface="Arial"/>
              <a:buChar char="•"/>
            </a:pPr>
            <a:r>
              <a:rPr lang="en-US" sz="1400" b="0" strike="noStrike" spc="-1" dirty="0">
                <a:solidFill>
                  <a:srgbClr val="000000"/>
                </a:solidFill>
                <a:latin typeface="Aptos"/>
                <a:ea typeface="DejaVu Sans"/>
              </a:rPr>
              <a:t>High liquidity when bid or ask size is high</a:t>
            </a:r>
            <a:endParaRPr lang="en-US" sz="1400" b="0" strike="noStrike" spc="-1" dirty="0">
              <a:solidFill>
                <a:srgbClr val="000000"/>
              </a:solidFill>
              <a:latin typeface="Arial"/>
            </a:endParaRPr>
          </a:p>
          <a:p>
            <a:pPr marL="685800" lvl="1" indent="-228600">
              <a:lnSpc>
                <a:spcPct val="90000"/>
              </a:lnSpc>
              <a:spcBef>
                <a:spcPts val="499"/>
              </a:spcBef>
              <a:buClr>
                <a:srgbClr val="000000"/>
              </a:buClr>
              <a:buFont typeface="Arial"/>
              <a:buChar char="•"/>
            </a:pPr>
            <a:r>
              <a:rPr lang="en-US" sz="1400" b="0" strike="noStrike" spc="-1" dirty="0">
                <a:solidFill>
                  <a:srgbClr val="000000"/>
                </a:solidFill>
                <a:latin typeface="Aptos"/>
                <a:ea typeface="DejaVu Sans"/>
              </a:rPr>
              <a:t>High liquidity when deviation of the trading price (realized WAP), x to either bid or ask price is small</a:t>
            </a:r>
            <a:endParaRPr lang="en-US" sz="1400" b="0" strike="noStrike" spc="-1" dirty="0">
              <a:solidFill>
                <a:srgbClr val="000000"/>
              </a:solidFill>
              <a:latin typeface="Arial"/>
            </a:endParaRPr>
          </a:p>
          <a:p>
            <a:pPr marL="685800" lvl="1" indent="-228600">
              <a:lnSpc>
                <a:spcPct val="90000"/>
              </a:lnSpc>
              <a:spcBef>
                <a:spcPts val="499"/>
              </a:spcBef>
              <a:buClr>
                <a:srgbClr val="000000"/>
              </a:buClr>
              <a:buFont typeface="Arial"/>
              <a:buChar char="•"/>
            </a:pPr>
            <a:r>
              <a:rPr lang="en-US" sz="1400" b="0" strike="noStrike" spc="-1" dirty="0">
                <a:solidFill>
                  <a:srgbClr val="000000"/>
                </a:solidFill>
                <a:latin typeface="Aptos"/>
                <a:ea typeface="DejaVu Sans"/>
              </a:rPr>
              <a:t>High liquidity when more levels to the order book are added(although in only a diminishing way)</a:t>
            </a:r>
          </a:p>
          <a:p>
            <a:pPr marL="685800" lvl="1" indent="-228600">
              <a:lnSpc>
                <a:spcPct val="90000"/>
              </a:lnSpc>
              <a:spcBef>
                <a:spcPts val="499"/>
              </a:spcBef>
              <a:buClr>
                <a:srgbClr val="000000"/>
              </a:buClr>
              <a:buFont typeface="Arial"/>
              <a:buChar char="•"/>
            </a:pPr>
            <a:r>
              <a:rPr lang="en-US" sz="1400" b="0" strike="noStrike" spc="-1" dirty="0">
                <a:solidFill>
                  <a:srgbClr val="000000"/>
                </a:solidFill>
                <a:latin typeface="Aptos"/>
                <a:ea typeface="DejaVu Sans"/>
              </a:rPr>
              <a:t> BOTH, the bid and ask price should approach this WAP price with time so that trades can happen at this price.</a:t>
            </a: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grpSp>
        <p:nvGrpSpPr>
          <p:cNvPr id="303" name="Group 10"/>
          <p:cNvGrpSpPr/>
          <p:nvPr/>
        </p:nvGrpSpPr>
        <p:grpSpPr>
          <a:xfrm>
            <a:off x="1261388" y="5721289"/>
            <a:ext cx="3833280" cy="1072080"/>
            <a:chOff x="1130760" y="5562720"/>
            <a:chExt cx="3833280" cy="1072080"/>
          </a:xfrm>
        </p:grpSpPr>
        <p:pic>
          <p:nvPicPr>
            <p:cNvPr id="304" name="Picture 4"/>
            <p:cNvPicPr/>
            <p:nvPr/>
          </p:nvPicPr>
          <p:blipFill>
            <a:blip r:embed="rId2"/>
            <a:stretch/>
          </p:blipFill>
          <p:spPr>
            <a:xfrm>
              <a:off x="1130760" y="5562720"/>
              <a:ext cx="3833280" cy="530280"/>
            </a:xfrm>
            <a:prstGeom prst="rect">
              <a:avLst/>
            </a:prstGeom>
            <a:ln w="0">
              <a:noFill/>
            </a:ln>
          </p:spPr>
        </p:pic>
        <p:pic>
          <p:nvPicPr>
            <p:cNvPr id="305" name="Picture 6"/>
            <p:cNvPicPr/>
            <p:nvPr/>
          </p:nvPicPr>
          <p:blipFill>
            <a:blip r:embed="rId3"/>
            <a:stretch/>
          </p:blipFill>
          <p:spPr>
            <a:xfrm>
              <a:off x="1130760" y="6199920"/>
              <a:ext cx="1169280" cy="220320"/>
            </a:xfrm>
            <a:prstGeom prst="rect">
              <a:avLst/>
            </a:prstGeom>
            <a:ln w="0">
              <a:noFill/>
            </a:ln>
          </p:spPr>
        </p:pic>
        <p:pic>
          <p:nvPicPr>
            <p:cNvPr id="306" name="Picture 8"/>
            <p:cNvPicPr/>
            <p:nvPr/>
          </p:nvPicPr>
          <p:blipFill>
            <a:blip r:embed="rId4"/>
            <a:stretch/>
          </p:blipFill>
          <p:spPr>
            <a:xfrm>
              <a:off x="1130760" y="6423480"/>
              <a:ext cx="1013760" cy="211320"/>
            </a:xfrm>
            <a:prstGeom prst="rect">
              <a:avLst/>
            </a:prstGeom>
            <a:ln w="0">
              <a:noFill/>
            </a:ln>
          </p:spPr>
        </p:pic>
      </p:grpSp>
      <p:sp>
        <p:nvSpPr>
          <p:cNvPr id="307" name="Parallelogram 3"/>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pic>
        <p:nvPicPr>
          <p:cNvPr id="5" name="Picture 4">
            <a:extLst>
              <a:ext uri="{FF2B5EF4-FFF2-40B4-BE49-F238E27FC236}">
                <a16:creationId xmlns:a16="http://schemas.microsoft.com/office/drawing/2014/main" id="{3FD1E415-B85F-DE38-A859-65A3AD8B83EC}"/>
              </a:ext>
            </a:extLst>
          </p:cNvPr>
          <p:cNvPicPr>
            <a:picLocks noChangeAspect="1"/>
          </p:cNvPicPr>
          <p:nvPr/>
        </p:nvPicPr>
        <p:blipFill>
          <a:blip r:embed="rId5"/>
          <a:stretch>
            <a:fillRect/>
          </a:stretch>
        </p:blipFill>
        <p:spPr>
          <a:xfrm>
            <a:off x="8378399" y="5952509"/>
            <a:ext cx="3386632" cy="844789"/>
          </a:xfrm>
          <a:prstGeom prst="rect">
            <a:avLst/>
          </a:prstGeom>
        </p:spPr>
      </p:pic>
      <p:sp>
        <p:nvSpPr>
          <p:cNvPr id="6" name="TextBox 5">
            <a:extLst>
              <a:ext uri="{FF2B5EF4-FFF2-40B4-BE49-F238E27FC236}">
                <a16:creationId xmlns:a16="http://schemas.microsoft.com/office/drawing/2014/main" id="{D02086BC-091E-EEAF-5709-A45C763BD3A5}"/>
              </a:ext>
            </a:extLst>
          </p:cNvPr>
          <p:cNvSpPr txBox="1"/>
          <p:nvPr/>
        </p:nvSpPr>
        <p:spPr>
          <a:xfrm>
            <a:off x="2851894" y="6516370"/>
            <a:ext cx="1917063" cy="276999"/>
          </a:xfrm>
          <a:prstGeom prst="rect">
            <a:avLst/>
          </a:prstGeom>
          <a:noFill/>
        </p:spPr>
        <p:txBody>
          <a:bodyPr wrap="none" rtlCol="0">
            <a:spAutoFit/>
          </a:bodyPr>
          <a:lstStyle/>
          <a:p>
            <a:r>
              <a:rPr lang="en-SG" sz="1200" dirty="0"/>
              <a:t>x = VWAP minimizes f(x) </a:t>
            </a:r>
          </a:p>
        </p:txBody>
      </p:sp>
      <p:sp>
        <p:nvSpPr>
          <p:cNvPr id="2" name="Multiplication Sign 1">
            <a:extLst>
              <a:ext uri="{FF2B5EF4-FFF2-40B4-BE49-F238E27FC236}">
                <a16:creationId xmlns:a16="http://schemas.microsoft.com/office/drawing/2014/main" id="{14C1FC6C-97C3-B67C-7558-84515EDE18B8}"/>
              </a:ext>
            </a:extLst>
          </p:cNvPr>
          <p:cNvSpPr/>
          <p:nvPr/>
        </p:nvSpPr>
        <p:spPr>
          <a:xfrm>
            <a:off x="2525486" y="5529943"/>
            <a:ext cx="1698171" cy="14695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Multiplication Sign 2">
            <a:extLst>
              <a:ext uri="{FF2B5EF4-FFF2-40B4-BE49-F238E27FC236}">
                <a16:creationId xmlns:a16="http://schemas.microsoft.com/office/drawing/2014/main" id="{725BFF58-02EB-0795-0618-2FEAC4FFC68D}"/>
              </a:ext>
            </a:extLst>
          </p:cNvPr>
          <p:cNvSpPr/>
          <p:nvPr/>
        </p:nvSpPr>
        <p:spPr>
          <a:xfrm>
            <a:off x="9249410" y="5392725"/>
            <a:ext cx="1698171" cy="146957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ceHolder 2">
            <a:extLst>
              <a:ext uri="{FF2B5EF4-FFF2-40B4-BE49-F238E27FC236}">
                <a16:creationId xmlns:a16="http://schemas.microsoft.com/office/drawing/2014/main" id="{BA067363-CD00-BC80-1958-9D4F8D527006}"/>
              </a:ext>
            </a:extLst>
          </p:cNvPr>
          <p:cNvSpPr txBox="1">
            <a:spLocks/>
          </p:cNvSpPr>
          <p:nvPr/>
        </p:nvSpPr>
        <p:spPr>
          <a:xfrm>
            <a:off x="837720" y="2209800"/>
            <a:ext cx="6550203" cy="4169040"/>
          </a:xfrm>
          <a:prstGeom prst="rect">
            <a:avLst/>
          </a:prstGeom>
          <a:noFill/>
          <a:ln w="0">
            <a:noFill/>
          </a:ln>
        </p:spPr>
        <p:txBody>
          <a:bodyPr lIns="90000" tIns="45000" rIns="90000" bIns="4500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spcBef>
                <a:spcPts val="1001"/>
              </a:spcBef>
              <a:buClr>
                <a:srgbClr val="000000"/>
              </a:buClr>
              <a:buFont typeface="Arial"/>
              <a:buChar char="•"/>
            </a:pPr>
            <a:r>
              <a:rPr lang="en-US" sz="1800" spc="-1" dirty="0">
                <a:solidFill>
                  <a:srgbClr val="000000"/>
                </a:solidFill>
                <a:latin typeface="Aptos"/>
                <a:ea typeface="DejaVu Sans"/>
              </a:rPr>
              <a:t>We can define the imbalance in liquidity or market pressure between bidders (demand) and askers (supply) using the function, f(wap1) above. The function in plotted on the right. x = wap1, bid_price1 &lt;= wap1 &lt;= ask_price1</a:t>
            </a:r>
          </a:p>
          <a:p>
            <a:pPr marL="228600" indent="-228600">
              <a:spcBef>
                <a:spcPts val="1001"/>
              </a:spcBef>
              <a:buClr>
                <a:srgbClr val="000000"/>
              </a:buClr>
              <a:buFont typeface="Arial"/>
              <a:buChar char="•"/>
            </a:pPr>
            <a:r>
              <a:rPr lang="en-US" sz="1800" spc="-1" dirty="0">
                <a:solidFill>
                  <a:srgbClr val="000000"/>
                </a:solidFill>
                <a:latin typeface="Aptos"/>
                <a:ea typeface="DejaVu Sans"/>
              </a:rPr>
              <a:t>The function is convex with a single minimum. At the minimum imbalance in liquidity value ,f, the wap1 price balances the buying and selling pressure.  The imbalance (i.e. difference in buying and selling pressure) is minimized, This imbalance is quantified by min {f(wap1)}. i.e. at arg_min_wap1</a:t>
            </a:r>
          </a:p>
          <a:p>
            <a:pPr marL="228600" indent="-228600">
              <a:spcBef>
                <a:spcPts val="1001"/>
              </a:spcBef>
              <a:buClr>
                <a:srgbClr val="000000"/>
              </a:buClr>
              <a:buFont typeface="Arial"/>
              <a:buChar char="•"/>
            </a:pPr>
            <a:r>
              <a:rPr lang="en-US" sz="1800" spc="-1" dirty="0">
                <a:solidFill>
                  <a:srgbClr val="000000"/>
                </a:solidFill>
                <a:latin typeface="Aptos"/>
                <a:ea typeface="DejaVu Sans"/>
              </a:rPr>
              <a:t>Therefore, we can find wap1 at the minimum point of this function using the bisection search algorithm. </a:t>
            </a:r>
          </a:p>
          <a:p>
            <a:pPr marL="228600" indent="-228600">
              <a:spcBef>
                <a:spcPts val="1001"/>
              </a:spcBef>
              <a:buClr>
                <a:srgbClr val="000000"/>
              </a:buClr>
              <a:buFont typeface="Arial"/>
              <a:buChar char="•"/>
            </a:pPr>
            <a:r>
              <a:rPr lang="en-US" sz="1800" spc="-1" dirty="0">
                <a:solidFill>
                  <a:srgbClr val="FFFF00"/>
                </a:solidFill>
                <a:highlight>
                  <a:srgbClr val="FF0000"/>
                </a:highlight>
                <a:latin typeface="Aptos"/>
                <a:ea typeface="DejaVu Sans"/>
              </a:rPr>
              <a:t>Check the correlation of 'wap_eqi_price0/1/2/3’ with the target??. </a:t>
            </a:r>
            <a:r>
              <a:rPr lang="en-US" sz="1800" spc="-1" dirty="0">
                <a:solidFill>
                  <a:srgbClr val="000000"/>
                </a:solidFill>
                <a:latin typeface="Aptos"/>
                <a:ea typeface="DejaVu Sans"/>
              </a:rPr>
              <a:t>If the imbalance is large then realized volatility should be high and vice versa. </a:t>
            </a:r>
          </a:p>
          <a:p>
            <a:pPr marL="228600" indent="-228600">
              <a:spcBef>
                <a:spcPts val="1001"/>
              </a:spcBef>
              <a:buClr>
                <a:srgbClr val="000000"/>
              </a:buClr>
              <a:buFont typeface="Arial"/>
              <a:buChar char="•"/>
            </a:pPr>
            <a:endParaRPr lang="en-US" sz="1800" spc="-1" dirty="0">
              <a:solidFill>
                <a:srgbClr val="000000"/>
              </a:solidFill>
              <a:latin typeface="Aptos"/>
              <a:ea typeface="DejaVu Sans"/>
            </a:endParaRPr>
          </a:p>
          <a:p>
            <a:pPr marL="228600" indent="-228600">
              <a:spcBef>
                <a:spcPts val="1001"/>
              </a:spcBef>
              <a:buClr>
                <a:srgbClr val="000000"/>
              </a:buClr>
              <a:buFont typeface="Arial"/>
              <a:buChar char="•"/>
            </a:pPr>
            <a:endParaRPr lang="en-US" sz="1400" kern="0" spc="-1" dirty="0">
              <a:solidFill>
                <a:srgbClr val="000000"/>
              </a:solidFill>
              <a:latin typeface="Aptos"/>
              <a:ea typeface="DejaVu Sans"/>
            </a:endParaRPr>
          </a:p>
          <a:p>
            <a:pPr marL="228600" indent="-228600">
              <a:spcBef>
                <a:spcPts val="1001"/>
              </a:spcBef>
              <a:tabLst>
                <a:tab pos="0" algn="l"/>
              </a:tabLst>
            </a:pPr>
            <a:endParaRPr lang="en-US" sz="2000" spc="-1" dirty="0">
              <a:solidFill>
                <a:srgbClr val="000000"/>
              </a:solidFill>
              <a:latin typeface="Arial"/>
            </a:endParaRPr>
          </a:p>
        </p:txBody>
      </p:sp>
      <p:sp>
        <p:nvSpPr>
          <p:cNvPr id="2" name="Title 1">
            <a:extLst>
              <a:ext uri="{FF2B5EF4-FFF2-40B4-BE49-F238E27FC236}">
                <a16:creationId xmlns:a16="http://schemas.microsoft.com/office/drawing/2014/main" id="{122BC9A4-84C7-1121-AEA9-AF1FD55F673B}"/>
              </a:ext>
            </a:extLst>
          </p:cNvPr>
          <p:cNvSpPr>
            <a:spLocks noGrp="1"/>
          </p:cNvSpPr>
          <p:nvPr>
            <p:ph type="title"/>
          </p:nvPr>
        </p:nvSpPr>
        <p:spPr/>
        <p:txBody>
          <a:bodyPr/>
          <a:lstStyle/>
          <a:p>
            <a:r>
              <a:rPr lang="en-SG" sz="3300" dirty="0">
                <a:solidFill>
                  <a:srgbClr val="FFFF00"/>
                </a:solidFill>
                <a:highlight>
                  <a:srgbClr val="FF0000"/>
                </a:highlight>
              </a:rPr>
              <a:t>Imbalance in liquidity ?? Or liquidity</a:t>
            </a:r>
          </a:p>
        </p:txBody>
      </p:sp>
      <p:sp>
        <p:nvSpPr>
          <p:cNvPr id="21" name="TextBox 20">
            <a:extLst>
              <a:ext uri="{FF2B5EF4-FFF2-40B4-BE49-F238E27FC236}">
                <a16:creationId xmlns:a16="http://schemas.microsoft.com/office/drawing/2014/main" id="{2C88B8BA-5038-42EE-4C16-25D6B3ACA758}"/>
              </a:ext>
            </a:extLst>
          </p:cNvPr>
          <p:cNvSpPr txBox="1"/>
          <p:nvPr/>
        </p:nvSpPr>
        <p:spPr>
          <a:xfrm>
            <a:off x="1028700" y="377190"/>
            <a:ext cx="184731" cy="369332"/>
          </a:xfrm>
          <a:prstGeom prst="rect">
            <a:avLst/>
          </a:prstGeom>
          <a:noFill/>
        </p:spPr>
        <p:txBody>
          <a:bodyPr wrap="none" rtlCol="0">
            <a:spAutoFit/>
          </a:bodyPr>
          <a:lstStyle/>
          <a:p>
            <a:endParaRPr lang="en-SG" dirty="0"/>
          </a:p>
        </p:txBody>
      </p:sp>
      <p:pic>
        <p:nvPicPr>
          <p:cNvPr id="5" name="Picture 4">
            <a:extLst>
              <a:ext uri="{FF2B5EF4-FFF2-40B4-BE49-F238E27FC236}">
                <a16:creationId xmlns:a16="http://schemas.microsoft.com/office/drawing/2014/main" id="{A881CA19-FA87-9389-A25F-68651114A1AD}"/>
              </a:ext>
            </a:extLst>
          </p:cNvPr>
          <p:cNvPicPr>
            <a:picLocks noChangeAspect="1"/>
          </p:cNvPicPr>
          <p:nvPr/>
        </p:nvPicPr>
        <p:blipFill>
          <a:blip r:embed="rId2"/>
          <a:stretch>
            <a:fillRect/>
          </a:stretch>
        </p:blipFill>
        <p:spPr>
          <a:xfrm>
            <a:off x="2005034" y="1465422"/>
            <a:ext cx="4591286" cy="552478"/>
          </a:xfrm>
          <a:prstGeom prst="rect">
            <a:avLst/>
          </a:prstGeom>
        </p:spPr>
      </p:pic>
      <p:pic>
        <p:nvPicPr>
          <p:cNvPr id="9" name="Picture 8">
            <a:extLst>
              <a:ext uri="{FF2B5EF4-FFF2-40B4-BE49-F238E27FC236}">
                <a16:creationId xmlns:a16="http://schemas.microsoft.com/office/drawing/2014/main" id="{769632A7-AC0E-80C0-58C2-82EB73910C60}"/>
              </a:ext>
            </a:extLst>
          </p:cNvPr>
          <p:cNvPicPr>
            <a:picLocks noChangeAspect="1"/>
          </p:cNvPicPr>
          <p:nvPr/>
        </p:nvPicPr>
        <p:blipFill>
          <a:blip r:embed="rId3"/>
          <a:stretch>
            <a:fillRect/>
          </a:stretch>
        </p:blipFill>
        <p:spPr>
          <a:xfrm>
            <a:off x="7578488" y="0"/>
            <a:ext cx="4610337" cy="4896102"/>
          </a:xfrm>
          <a:prstGeom prst="rect">
            <a:avLst/>
          </a:prstGeom>
        </p:spPr>
      </p:pic>
    </p:spTree>
    <p:extLst>
      <p:ext uri="{BB962C8B-B14F-4D97-AF65-F5344CB8AC3E}">
        <p14:creationId xmlns:p14="http://schemas.microsoft.com/office/powerpoint/2010/main" val="1651434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2400" b="0" strike="noStrike" spc="-1" dirty="0">
                <a:solidFill>
                  <a:srgbClr val="000000"/>
                </a:solidFill>
                <a:latin typeface="Aptos Display"/>
                <a:ea typeface="DejaVu Sans"/>
              </a:rPr>
              <a:t>Refer to “raw-liquidity-related features data generation ” section in final_summary_report.doc</a:t>
            </a:r>
            <a:endParaRPr lang="en-US" sz="2400" b="0" strike="noStrike" spc="-1" dirty="0">
              <a:solidFill>
                <a:srgbClr val="000000"/>
              </a:solidFill>
              <a:latin typeface="Arial"/>
            </a:endParaRPr>
          </a:p>
        </p:txBody>
      </p:sp>
      <p:sp>
        <p:nvSpPr>
          <p:cNvPr id="30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By BUCKETIZING IRREGULARLY SPACED DATA WITHIN FIRST 10 MINS FOR EACH STOCK TO MAKE THEM COMPARABLE ACROSS STOCKS. CREATE GRANULARITY WITHIN FIRST 10-MINS. This is a way to standardize data arriving at irregular seconds.</a:t>
            </a:r>
            <a:endParaRPr lang="en-US" sz="2000" b="0" strike="noStrike" spc="-1" dirty="0">
              <a:solidFill>
                <a:srgbClr val="000000"/>
              </a:solidFill>
              <a:latin typeface="Arial"/>
            </a:endParaRPr>
          </a:p>
        </p:txBody>
      </p:sp>
      <p:sp>
        <p:nvSpPr>
          <p:cNvPr id="310" name="Rectangle: Rounded Corners 4"/>
          <p:cNvSpPr/>
          <p:nvPr/>
        </p:nvSpPr>
        <p:spPr>
          <a:xfrm>
            <a:off x="1069200" y="3586680"/>
            <a:ext cx="8745120" cy="411120"/>
          </a:xfrm>
          <a:prstGeom prst="roundRect">
            <a:avLst>
              <a:gd name="adj" fmla="val 16667"/>
            </a:avLst>
          </a:prstGeom>
          <a:solidFill>
            <a:schemeClr val="tx2">
              <a:lumMod val="25000"/>
              <a:lumOff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train_buckets = create_dataSet(st_ids = list(np.unique(train['stock_id'])), dset = 'train')</a:t>
            </a:r>
            <a:endParaRPr lang="en-US" sz="1800" b="0" strike="noStrike" spc="-1">
              <a:latin typeface="Arial"/>
            </a:endParaRPr>
          </a:p>
        </p:txBody>
      </p:sp>
      <p:sp>
        <p:nvSpPr>
          <p:cNvPr id="311" name="Rectangle: Rounded Corners 3"/>
          <p:cNvSpPr/>
          <p:nvPr/>
        </p:nvSpPr>
        <p:spPr>
          <a:xfrm>
            <a:off x="3911400" y="4242240"/>
            <a:ext cx="3004200" cy="2612160"/>
          </a:xfrm>
          <a:prstGeom prst="roundRect">
            <a:avLst>
              <a:gd name="adj" fmla="val 16667"/>
            </a:avLst>
          </a:prstGeom>
          <a:solidFill>
            <a:schemeClr val="tx2">
              <a:lumMod val="25000"/>
              <a:lumOff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en-SG" sz="1200" b="1" strike="noStrike" spc="-1">
                <a:solidFill>
                  <a:srgbClr val="FFFFFF"/>
                </a:solidFill>
                <a:latin typeface="Aptos"/>
                <a:ea typeface="DejaVu Sans"/>
              </a:rPr>
              <a:t>create_dataset()</a:t>
            </a: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r>
              <a:rPr lang="en-SG" sz="1200" b="1" strike="noStrike" spc="-1">
                <a:solidFill>
                  <a:srgbClr val="FFFFFF"/>
                </a:solidFill>
                <a:latin typeface="Aptos"/>
                <a:ea typeface="DejaVu Sans"/>
              </a:rPr>
              <a:t>- create_stock_data()</a:t>
            </a:r>
            <a:endParaRPr lang="en-US" sz="1200" b="0" strike="noStrike" spc="-1">
              <a:latin typeface="Arial"/>
            </a:endParaRPr>
          </a:p>
          <a:p>
            <a:pPr>
              <a:lnSpc>
                <a:spcPct val="100000"/>
              </a:lnSpc>
              <a:buNone/>
            </a:pPr>
            <a:endParaRPr lang="en-US" sz="1800" b="0" strike="noStrike" spc="-1">
              <a:latin typeface="Arial"/>
            </a:endParaRPr>
          </a:p>
        </p:txBody>
      </p:sp>
      <p:sp>
        <p:nvSpPr>
          <p:cNvPr id="312" name="Straight Arrow Connector 6"/>
          <p:cNvSpPr/>
          <p:nvPr/>
        </p:nvSpPr>
        <p:spPr>
          <a:xfrm flipV="1">
            <a:off x="6918840" y="5470920"/>
            <a:ext cx="1913760" cy="72000"/>
          </a:xfrm>
          <a:custGeom>
            <a:avLst/>
            <a:gdLst/>
            <a:ahLst/>
            <a:cxnLst/>
            <a:rect l="l" t="t" r="r" b="b"/>
            <a:pathLst>
              <a:path w="21600" h="21600">
                <a:moveTo>
                  <a:pt x="0" y="0"/>
                </a:moveTo>
                <a:lnTo>
                  <a:pt x="21600" y="21600"/>
                </a:lnTo>
              </a:path>
            </a:pathLst>
          </a:custGeom>
          <a:noFill/>
          <a:ln>
            <a:solidFill>
              <a:srgbClr val="156082"/>
            </a:solidFill>
            <a:tailEnd type="triangle" w="med" len="med"/>
          </a:ln>
          <a:effectLst>
            <a:outerShdw blurRad="3996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SG"/>
          </a:p>
        </p:txBody>
      </p:sp>
      <p:sp>
        <p:nvSpPr>
          <p:cNvPr id="313" name="Straight Connector 10"/>
          <p:cNvSpPr/>
          <p:nvPr/>
        </p:nvSpPr>
        <p:spPr>
          <a:xfrm flipH="1">
            <a:off x="5415120" y="4001040"/>
            <a:ext cx="28440" cy="240840"/>
          </a:xfrm>
          <a:prstGeom prst="line">
            <a:avLst/>
          </a:prstGeom>
          <a:ln>
            <a:solidFill>
              <a:srgbClr val="156082"/>
            </a:solidFill>
          </a:ln>
        </p:spPr>
        <p:style>
          <a:lnRef idx="2">
            <a:schemeClr val="accent1"/>
          </a:lnRef>
          <a:fillRef idx="0">
            <a:schemeClr val="accent1"/>
          </a:fillRef>
          <a:effectRef idx="1">
            <a:schemeClr val="accent1"/>
          </a:effectRef>
          <a:fontRef idx="minor"/>
        </p:style>
        <p:txBody>
          <a:bodyPr/>
          <a:lstStyle/>
          <a:p>
            <a:endParaRPr lang="en-SG"/>
          </a:p>
        </p:txBody>
      </p:sp>
      <p:sp>
        <p:nvSpPr>
          <p:cNvPr id="314" name="Rectangle: Rounded Corners 23"/>
          <p:cNvSpPr/>
          <p:nvPr/>
        </p:nvSpPr>
        <p:spPr>
          <a:xfrm>
            <a:off x="8836560" y="4166640"/>
            <a:ext cx="3004200" cy="2612160"/>
          </a:xfrm>
          <a:prstGeom prst="roundRect">
            <a:avLst>
              <a:gd name="adj" fmla="val 16667"/>
            </a:avLst>
          </a:prstGeom>
          <a:solidFill>
            <a:schemeClr val="tx2">
              <a:lumMod val="25000"/>
              <a:lumOff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endParaRPr lang="en-US" sz="1200" b="0" strike="noStrike" spc="-1">
              <a:latin typeface="Arial"/>
            </a:endParaRPr>
          </a:p>
          <a:p>
            <a:pPr>
              <a:lnSpc>
                <a:spcPct val="100000"/>
              </a:lnSpc>
              <a:buNone/>
            </a:pPr>
            <a:r>
              <a:rPr lang="en-SG" sz="1200" b="1" strike="noStrike" spc="-1">
                <a:solidFill>
                  <a:srgbClr val="FFFFFF"/>
                </a:solidFill>
                <a:latin typeface="Aptos"/>
                <a:ea typeface="DejaVu Sans"/>
              </a:rPr>
              <a:t>create_stock_data()</a:t>
            </a: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r>
              <a:rPr lang="en-SG" sz="1200" b="1" strike="noStrike" spc="-1">
                <a:solidFill>
                  <a:srgbClr val="FFFFFF"/>
                </a:solidFill>
                <a:highlight>
                  <a:srgbClr val="FF00FF"/>
                </a:highlight>
                <a:latin typeface="Aptos"/>
                <a:ea typeface="DejaVu Sans"/>
              </a:rPr>
              <a:t>Next page</a:t>
            </a: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800" b="0" strike="noStrike" spc="-1">
              <a:latin typeface="Arial"/>
            </a:endParaRPr>
          </a:p>
        </p:txBody>
      </p:sp>
      <p:sp>
        <p:nvSpPr>
          <p:cNvPr id="315" name="Parallelogram 26"/>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6CAEC"/>
        </a:solidFill>
        <a:effectLst/>
      </p:bgPr>
    </p:bg>
    <p:spTree>
      <p:nvGrpSpPr>
        <p:cNvPr id="1" name=""/>
        <p:cNvGrpSpPr/>
        <p:nvPr/>
      </p:nvGrpSpPr>
      <p:grpSpPr>
        <a:xfrm>
          <a:off x="0" y="0"/>
          <a:ext cx="0" cy="0"/>
          <a:chOff x="0" y="0"/>
          <a:chExt cx="0" cy="0"/>
        </a:xfrm>
      </p:grpSpPr>
      <p:sp>
        <p:nvSpPr>
          <p:cNvPr id="31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1" strike="noStrike" spc="-1">
                <a:solidFill>
                  <a:srgbClr val="000000"/>
                </a:solidFill>
                <a:latin typeface="Aptos Display"/>
                <a:ea typeface="DejaVu Sans"/>
              </a:rPr>
              <a:t>create_stock_data()</a:t>
            </a:r>
            <a:endParaRPr lang="en-US" sz="4400" b="0" strike="noStrike" spc="-1">
              <a:solidFill>
                <a:srgbClr val="000000"/>
              </a:solidFill>
              <a:latin typeface="Arial"/>
            </a:endParaRPr>
          </a:p>
        </p:txBody>
      </p:sp>
      <p:sp>
        <p:nvSpPr>
          <p:cNvPr id="317" name="PlaceHolder 2"/>
          <p:cNvSpPr>
            <a:spLocks noGrp="1"/>
          </p:cNvSpPr>
          <p:nvPr>
            <p:ph/>
          </p:nvPr>
        </p:nvSpPr>
        <p:spPr>
          <a:xfrm>
            <a:off x="837720" y="1825560"/>
            <a:ext cx="10509120" cy="466380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1300" b="0" strike="noStrike" spc="-1" dirty="0">
                <a:solidFill>
                  <a:srgbClr val="000000"/>
                </a:solidFill>
                <a:latin typeface="Aptos"/>
                <a:ea typeface="DejaVu Sans"/>
              </a:rPr>
              <a:t>Create ask volume at </a:t>
            </a:r>
            <a:r>
              <a:rPr lang="en-SG" sz="1300" b="0" strike="noStrike" spc="-1" dirty="0" err="1">
                <a:solidFill>
                  <a:srgbClr val="000000"/>
                </a:solidFill>
                <a:latin typeface="Aptos"/>
                <a:ea typeface="DejaVu Sans"/>
              </a:rPr>
              <a:t>lvl</a:t>
            </a:r>
            <a:r>
              <a:rPr lang="en-SG" sz="1300" b="0" strike="noStrike" spc="-1" dirty="0">
                <a:solidFill>
                  <a:srgbClr val="000000"/>
                </a:solidFill>
                <a:latin typeface="Aptos"/>
                <a:ea typeface="DejaVu Sans"/>
              </a:rPr>
              <a:t> 1&amp;2 by </a:t>
            </a:r>
            <a:r>
              <a:rPr lang="en-SG" sz="1300" b="0" strike="noStrike" spc="-1" dirty="0" err="1">
                <a:solidFill>
                  <a:srgbClr val="000000"/>
                </a:solidFill>
                <a:latin typeface="Aptos"/>
                <a:ea typeface="DejaVu Sans"/>
              </a:rPr>
              <a:t>ask_price</a:t>
            </a:r>
            <a:r>
              <a:rPr lang="en-SG" sz="1300" b="0" strike="noStrike" spc="-1" dirty="0">
                <a:solidFill>
                  <a:srgbClr val="000000"/>
                </a:solidFill>
                <a:latin typeface="Aptos"/>
                <a:ea typeface="DejaVu Sans"/>
              </a:rPr>
              <a:t> * </a:t>
            </a:r>
            <a:r>
              <a:rPr lang="en-SG" sz="1300" b="0" strike="noStrike" spc="-1" dirty="0" err="1">
                <a:solidFill>
                  <a:srgbClr val="000000"/>
                </a:solidFill>
                <a:latin typeface="Aptos"/>
                <a:ea typeface="DejaVu Sans"/>
              </a:rPr>
              <a:t>bid_size</a:t>
            </a:r>
            <a:r>
              <a:rPr lang="en-SG" sz="1300" b="0" strike="noStrike" spc="-1" dirty="0">
                <a:solidFill>
                  <a:srgbClr val="000000"/>
                </a:solidFill>
                <a:latin typeface="Aptos"/>
                <a:ea typeface="DejaVu Sans"/>
              </a:rPr>
              <a:t> similarly for bid</a:t>
            </a:r>
            <a:endParaRPr lang="en-US" sz="13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1300" b="0" strike="noStrike" spc="-1" dirty="0">
                <a:solidFill>
                  <a:srgbClr val="000000"/>
                </a:solidFill>
                <a:latin typeface="Aptos"/>
                <a:ea typeface="DejaVu Sans"/>
              </a:rPr>
              <a:t>Take log of bid/ask prices</a:t>
            </a:r>
            <a:endParaRPr lang="en-US" sz="13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1300" b="0" strike="noStrike" spc="-1" dirty="0">
                <a:solidFill>
                  <a:srgbClr val="000000"/>
                </a:solidFill>
                <a:latin typeface="Aptos"/>
                <a:ea typeface="DejaVu Sans"/>
              </a:rPr>
              <a:t>Calc. wap1 wap2 using log prices</a:t>
            </a:r>
            <a:endParaRPr lang="en-US" sz="13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1300" b="0" strike="noStrike" spc="-1" dirty="0">
                <a:solidFill>
                  <a:srgbClr val="000000"/>
                </a:solidFill>
                <a:latin typeface="Aptos"/>
                <a:ea typeface="DejaVu Sans"/>
              </a:rPr>
              <a:t>Find equilibrium price, </a:t>
            </a:r>
            <a:r>
              <a:rPr lang="en-SG" sz="1000" b="0" strike="noStrike" spc="-1" dirty="0">
                <a:solidFill>
                  <a:srgbClr val="CE9178"/>
                </a:solidFill>
                <a:highlight>
                  <a:srgbClr val="1F1F1F"/>
                </a:highlight>
                <a:latin typeface="Consolas"/>
                <a:ea typeface="DejaVu Sans"/>
              </a:rPr>
              <a:t>wap_eqi_price0/1/2</a:t>
            </a:r>
            <a:r>
              <a:rPr lang="en-SG" sz="1300" b="0" strike="noStrike" spc="-1" dirty="0">
                <a:solidFill>
                  <a:srgbClr val="000000"/>
                </a:solidFill>
                <a:latin typeface="Aptos"/>
                <a:ea typeface="DejaVu Sans"/>
              </a:rPr>
              <a:t>  which is price at which supply quantity and demand quantity match and trades happen at this price.</a:t>
            </a:r>
            <a:endParaRPr lang="en-US" sz="1300" b="0" strike="noStrike" spc="-1" dirty="0">
              <a:solidFill>
                <a:srgbClr val="000000"/>
              </a:solidFill>
              <a:latin typeface="Arial"/>
            </a:endParaRPr>
          </a:p>
          <a:p>
            <a:pPr marL="228600" indent="-228600">
              <a:lnSpc>
                <a:spcPct val="90000"/>
              </a:lnSpc>
              <a:spcBef>
                <a:spcPts val="1001"/>
              </a:spcBef>
              <a:buNone/>
              <a:tabLst>
                <a:tab pos="0" algn="l"/>
              </a:tabLst>
            </a:pPr>
            <a:r>
              <a:rPr lang="en-US" sz="1300" b="0" strike="noStrike" spc="-1" dirty="0">
                <a:solidFill>
                  <a:srgbClr val="000000"/>
                </a:solidFill>
                <a:highlight>
                  <a:srgbClr val="FFFF00"/>
                </a:highlight>
                <a:latin typeface="Aptos"/>
                <a:ea typeface="DejaVu Sans"/>
              </a:rPr>
              <a:t>New Feature suggestion: </a:t>
            </a:r>
            <a:r>
              <a:rPr lang="en-US" sz="1300" b="0" strike="noStrike" spc="-1" dirty="0">
                <a:solidFill>
                  <a:srgbClr val="000000"/>
                </a:solidFill>
                <a:latin typeface="Aptos"/>
                <a:ea typeface="DejaVu Sans"/>
              </a:rPr>
              <a:t>check how trade execution price aligns with equilibrium price or formula WAP. Does their alignment and dissimilarity lead to higher volatility? E.g. computing standard deviation of the ratios of trade execution price and equilibrium price or formula WAP. Do NOT subtract the differently Normalized prices directly. </a:t>
            </a:r>
            <a:r>
              <a:rPr lang="en-US" sz="1300" b="0" strike="noStrike" spc="-1" dirty="0">
                <a:solidFill>
                  <a:srgbClr val="000000"/>
                </a:solidFill>
                <a:highlight>
                  <a:srgbClr val="81D41A"/>
                </a:highlight>
                <a:latin typeface="Aptos"/>
                <a:ea typeface="DejaVu Sans"/>
              </a:rPr>
              <a:t>DONE!!</a:t>
            </a:r>
            <a:endParaRPr lang="en-US" sz="13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2000" b="0" strike="noStrike" spc="-1" dirty="0">
                <a:solidFill>
                  <a:srgbClr val="000000"/>
                </a:solidFill>
                <a:latin typeface="Aptos"/>
                <a:ea typeface="DejaVu Sans"/>
              </a:rPr>
              <a:t> </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18" name="Oval 4"/>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19" name="Rectangle: Rounded Corners 6"/>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20" name="Parallelogram 7"/>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dirty="0">
                <a:solidFill>
                  <a:srgbClr val="FFFFFF"/>
                </a:solidFill>
                <a:latin typeface="Aptos"/>
                <a:ea typeface="DejaVu Sans"/>
              </a:rPr>
              <a:t>File: </a:t>
            </a:r>
            <a:r>
              <a:rPr lang="en-SG" sz="1800" b="0" strike="noStrike" spc="-1" dirty="0" err="1">
                <a:solidFill>
                  <a:srgbClr val="FFFFFF"/>
                </a:solidFill>
                <a:latin typeface="Aptos"/>
                <a:ea typeface="DejaVu Sans"/>
              </a:rPr>
              <a:t>liquidity_features_linux.ipynb</a:t>
            </a:r>
            <a:endParaRPr lang="en-US" sz="1800" b="0" strike="noStrike" spc="-1" dirty="0">
              <a:latin typeface="Arial"/>
            </a:endParaRPr>
          </a:p>
        </p:txBody>
      </p:sp>
      <p:pic>
        <p:nvPicPr>
          <p:cNvPr id="321" name="Picture 320"/>
          <p:cNvPicPr/>
          <p:nvPr/>
        </p:nvPicPr>
        <p:blipFill>
          <a:blip r:embed="rId2"/>
          <a:stretch/>
        </p:blipFill>
        <p:spPr>
          <a:xfrm>
            <a:off x="132120" y="4572000"/>
            <a:ext cx="5555880" cy="1597320"/>
          </a:xfrm>
          <a:prstGeom prst="rect">
            <a:avLst/>
          </a:prstGeom>
          <a:ln w="0">
            <a:noFill/>
          </a:ln>
        </p:spPr>
      </p:pic>
      <p:pic>
        <p:nvPicPr>
          <p:cNvPr id="322" name="Picture 321"/>
          <p:cNvPicPr/>
          <p:nvPr/>
        </p:nvPicPr>
        <p:blipFill>
          <a:blip r:embed="rId3"/>
          <a:stretch/>
        </p:blipFill>
        <p:spPr>
          <a:xfrm>
            <a:off x="5234400" y="4408200"/>
            <a:ext cx="6951600" cy="1989720"/>
          </a:xfrm>
          <a:prstGeom prst="rect">
            <a:avLst/>
          </a:prstGeom>
          <a:ln w="0">
            <a:noFill/>
          </a:ln>
        </p:spPr>
      </p:pic>
      <p:pic>
        <p:nvPicPr>
          <p:cNvPr id="3" name="Picture 2">
            <a:extLst>
              <a:ext uri="{FF2B5EF4-FFF2-40B4-BE49-F238E27FC236}">
                <a16:creationId xmlns:a16="http://schemas.microsoft.com/office/drawing/2014/main" id="{9C001073-A015-0018-FF6C-A47F5E3ACF11}"/>
              </a:ext>
            </a:extLst>
          </p:cNvPr>
          <p:cNvPicPr>
            <a:picLocks noChangeAspect="1"/>
          </p:cNvPicPr>
          <p:nvPr/>
        </p:nvPicPr>
        <p:blipFill>
          <a:blip r:embed="rId4"/>
          <a:stretch>
            <a:fillRect/>
          </a:stretch>
        </p:blipFill>
        <p:spPr>
          <a:xfrm>
            <a:off x="6092280" y="569302"/>
            <a:ext cx="3753043" cy="2235315"/>
          </a:xfrm>
          <a:prstGeom prst="rect">
            <a:avLst/>
          </a:prstGeom>
        </p:spPr>
      </p:pic>
      <p:pic>
        <p:nvPicPr>
          <p:cNvPr id="4" name="Picture 3">
            <a:extLst>
              <a:ext uri="{FF2B5EF4-FFF2-40B4-BE49-F238E27FC236}">
                <a16:creationId xmlns:a16="http://schemas.microsoft.com/office/drawing/2014/main" id="{609938D9-4138-3235-723A-78D083263A56}"/>
              </a:ext>
            </a:extLst>
          </p:cNvPr>
          <p:cNvPicPr>
            <a:picLocks noChangeAspect="1"/>
          </p:cNvPicPr>
          <p:nvPr/>
        </p:nvPicPr>
        <p:blipFill>
          <a:blip r:embed="rId5"/>
          <a:stretch>
            <a:fillRect/>
          </a:stretch>
        </p:blipFill>
        <p:spPr>
          <a:xfrm>
            <a:off x="5234399" y="3635103"/>
            <a:ext cx="4206573" cy="6652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Raw data</a:t>
            </a:r>
            <a:endParaRPr lang="en-US" sz="4400" b="0" strike="noStrike" spc="-1">
              <a:solidFill>
                <a:srgbClr val="000000"/>
              </a:solidFill>
              <a:latin typeface="Arial"/>
            </a:endParaRPr>
          </a:p>
        </p:txBody>
      </p:sp>
      <p:sp>
        <p:nvSpPr>
          <p:cNvPr id="136"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94000"/>
          </a:bodyPr>
          <a:lstStyle/>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800" b="0" strike="noStrike" spc="-1" dirty="0">
                <a:solidFill>
                  <a:srgbClr val="000000"/>
                </a:solidFill>
                <a:latin typeface="Aptos"/>
                <a:ea typeface="DejaVu Sans"/>
              </a:rPr>
              <a:t>We compute the 1</a:t>
            </a:r>
            <a:r>
              <a:rPr lang="en-SG" sz="2800" b="0" strike="noStrike" spc="-1" baseline="30000" dirty="0">
                <a:solidFill>
                  <a:srgbClr val="000000"/>
                </a:solidFill>
                <a:latin typeface="Aptos"/>
                <a:ea typeface="DejaVu Sans"/>
              </a:rPr>
              <a:t>st</a:t>
            </a:r>
            <a:r>
              <a:rPr lang="en-SG" sz="2800" b="0" strike="noStrike" spc="-1" dirty="0">
                <a:solidFill>
                  <a:srgbClr val="000000"/>
                </a:solidFill>
                <a:latin typeface="Aptos"/>
                <a:ea typeface="DejaVu Sans"/>
              </a:rPr>
              <a:t> 10 minutes real vol and merge with 2</a:t>
            </a:r>
            <a:r>
              <a:rPr lang="en-SG" sz="2800" b="0" strike="noStrike" spc="-1" baseline="30000" dirty="0">
                <a:solidFill>
                  <a:srgbClr val="000000"/>
                </a:solidFill>
                <a:latin typeface="Aptos"/>
                <a:ea typeface="DejaVu Sans"/>
              </a:rPr>
              <a:t>nd</a:t>
            </a:r>
            <a:r>
              <a:rPr lang="en-SG" sz="2800" b="0" strike="noStrike" spc="-1" dirty="0">
                <a:solidFill>
                  <a:srgbClr val="000000"/>
                </a:solidFill>
                <a:latin typeface="Aptos"/>
                <a:ea typeface="DejaVu Sans"/>
              </a:rPr>
              <a:t> 10 mins real vol in </a:t>
            </a:r>
            <a:r>
              <a:rPr lang="en-US" sz="2800" b="1" strike="noStrike" spc="-1" dirty="0">
                <a:solidFill>
                  <a:srgbClr val="000000"/>
                </a:solidFill>
                <a:latin typeface="Calibri"/>
                <a:ea typeface="DejaVu Sans"/>
              </a:rPr>
              <a:t>20_min_volatility_all_stocks.parquet</a:t>
            </a:r>
            <a:r>
              <a:rPr lang="en-SG" sz="2800" b="0" strike="noStrike" spc="-1" dirty="0">
                <a:solidFill>
                  <a:srgbClr val="000000"/>
                </a:solidFill>
                <a:latin typeface="Aptos"/>
                <a:ea typeface="DejaVu Sans"/>
              </a:rPr>
              <a:t>. </a:t>
            </a:r>
            <a:endParaRPr lang="en-US" sz="2800" b="0" strike="noStrike" spc="-1" dirty="0">
              <a:solidFill>
                <a:srgbClr val="000000"/>
              </a:solidFill>
              <a:latin typeface="Arial"/>
            </a:endParaRPr>
          </a:p>
        </p:txBody>
      </p:sp>
      <p:pic>
        <p:nvPicPr>
          <p:cNvPr id="137" name="Picture 4"/>
          <p:cNvPicPr/>
          <p:nvPr/>
        </p:nvPicPr>
        <p:blipFill>
          <a:blip r:embed="rId2"/>
          <a:stretch/>
        </p:blipFill>
        <p:spPr>
          <a:xfrm>
            <a:off x="3325680" y="2684520"/>
            <a:ext cx="4811400" cy="589680"/>
          </a:xfrm>
          <a:prstGeom prst="rect">
            <a:avLst/>
          </a:prstGeom>
          <a:ln w="0">
            <a:noFill/>
          </a:ln>
        </p:spPr>
      </p:pic>
      <p:pic>
        <p:nvPicPr>
          <p:cNvPr id="138" name="Picture 5"/>
          <p:cNvPicPr/>
          <p:nvPr/>
        </p:nvPicPr>
        <p:blipFill>
          <a:blip r:embed="rId3"/>
          <a:stretch/>
        </p:blipFill>
        <p:spPr>
          <a:xfrm>
            <a:off x="4753080" y="3485160"/>
            <a:ext cx="1497600" cy="583560"/>
          </a:xfrm>
          <a:prstGeom prst="rect">
            <a:avLst/>
          </a:prstGeom>
          <a:ln w="0">
            <a:noFill/>
          </a:ln>
        </p:spPr>
      </p:pic>
      <p:pic>
        <p:nvPicPr>
          <p:cNvPr id="139" name="Picture 6"/>
          <p:cNvPicPr/>
          <p:nvPr/>
        </p:nvPicPr>
        <p:blipFill>
          <a:blip r:embed="rId4"/>
          <a:stretch/>
        </p:blipFill>
        <p:spPr>
          <a:xfrm>
            <a:off x="4791240" y="4279320"/>
            <a:ext cx="1421280" cy="685080"/>
          </a:xfrm>
          <a:prstGeom prst="rect">
            <a:avLst/>
          </a:prstGeom>
          <a:ln w="0">
            <a:noFill/>
          </a:ln>
        </p:spPr>
      </p:pic>
      <p:sp>
        <p:nvSpPr>
          <p:cNvPr id="140" name="TextBox 7"/>
          <p:cNvSpPr/>
          <p:nvPr/>
        </p:nvSpPr>
        <p:spPr>
          <a:xfrm>
            <a:off x="6830280" y="3544560"/>
            <a:ext cx="2311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SG" sz="1800" b="0" strike="noStrike" spc="-1">
                <a:solidFill>
                  <a:srgbClr val="000000"/>
                </a:solidFill>
                <a:latin typeface="Calibri"/>
                <a:ea typeface="DejaVu Sans"/>
              </a:rPr>
              <a:t>S_t2, s_t1 = WAP.</a:t>
            </a:r>
            <a:endParaRPr lang="en-US" sz="1800" b="0" strike="noStrike" spc="-1">
              <a:latin typeface="Arial"/>
            </a:endParaRPr>
          </a:p>
        </p:txBody>
      </p:sp>
      <p:sp>
        <p:nvSpPr>
          <p:cNvPr id="141" name="TextBox 7"/>
          <p:cNvSpPr/>
          <p:nvPr/>
        </p:nvSpPr>
        <p:spPr>
          <a:xfrm>
            <a:off x="8364240" y="2176200"/>
            <a:ext cx="249192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SG" sz="1200" b="0" strike="noStrike" spc="-1" dirty="0">
                <a:solidFill>
                  <a:srgbClr val="000000"/>
                </a:solidFill>
                <a:latin typeface="Aptos"/>
                <a:ea typeface="DejaVu Sans"/>
              </a:rPr>
              <a:t>WAP (same as VWAP) moves towards </a:t>
            </a:r>
            <a:r>
              <a:rPr lang="en-SG" sz="1200" b="0" strike="noStrike" spc="-1" dirty="0" err="1">
                <a:solidFill>
                  <a:srgbClr val="000000"/>
                </a:solidFill>
                <a:latin typeface="Aptos"/>
                <a:ea typeface="DejaVu Sans"/>
              </a:rPr>
              <a:t>bid_price</a:t>
            </a:r>
            <a:r>
              <a:rPr lang="en-SG" sz="1200" b="0" strike="noStrike" spc="-1" dirty="0">
                <a:solidFill>
                  <a:srgbClr val="000000"/>
                </a:solidFill>
                <a:latin typeface="Aptos"/>
                <a:ea typeface="DejaVu Sans"/>
              </a:rPr>
              <a:t> when seller wants to sell large </a:t>
            </a:r>
            <a:r>
              <a:rPr lang="en-SG" sz="1200" b="0" strike="noStrike" spc="-1" dirty="0" err="1">
                <a:solidFill>
                  <a:srgbClr val="000000"/>
                </a:solidFill>
                <a:latin typeface="Aptos"/>
                <a:ea typeface="DejaVu Sans"/>
              </a:rPr>
              <a:t>ask_size</a:t>
            </a:r>
            <a:r>
              <a:rPr lang="en-SG" sz="1200" b="0" strike="noStrike" spc="-1" dirty="0">
                <a:solidFill>
                  <a:srgbClr val="000000"/>
                </a:solidFill>
                <a:latin typeface="Aptos"/>
                <a:ea typeface="DejaVu Sans"/>
              </a:rPr>
              <a:t> (weighted more) and conversely towards </a:t>
            </a:r>
            <a:r>
              <a:rPr lang="en-SG" sz="1200" b="0" strike="noStrike" spc="-1" dirty="0" err="1">
                <a:solidFill>
                  <a:srgbClr val="000000"/>
                </a:solidFill>
                <a:latin typeface="Aptos"/>
                <a:ea typeface="DejaVu Sans"/>
              </a:rPr>
              <a:t>ask_price</a:t>
            </a:r>
            <a:r>
              <a:rPr lang="en-SG" sz="1200" b="0" strike="noStrike" spc="-1" dirty="0">
                <a:solidFill>
                  <a:srgbClr val="000000"/>
                </a:solidFill>
                <a:latin typeface="Aptos"/>
                <a:ea typeface="DejaVu Sans"/>
              </a:rPr>
              <a:t> if buyer wants to buy more. </a:t>
            </a:r>
            <a:endParaRPr lang="en-US" sz="1200" b="0" strike="noStrike" spc="-1" dirty="0">
              <a:latin typeface="Arial"/>
            </a:endParaRPr>
          </a:p>
        </p:txBody>
      </p:sp>
      <p:sp>
        <p:nvSpPr>
          <p:cNvPr id="142" name="Oval 8"/>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143" name="Parallelogram 11"/>
          <p:cNvSpPr/>
          <p:nvPr/>
        </p:nvSpPr>
        <p:spPr>
          <a:xfrm>
            <a:off x="5155920" y="6176880"/>
            <a:ext cx="381744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data_munging.ipynb</a:t>
            </a:r>
            <a:endParaRPr lang="en-US" sz="18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65F5D-F924-578E-37E5-5CF6D5636C3A}"/>
            </a:ext>
          </a:extLst>
        </p:cNvPr>
        <p:cNvGrpSpPr/>
        <p:nvPr/>
      </p:nvGrpSpPr>
      <p:grpSpPr>
        <a:xfrm>
          <a:off x="0" y="0"/>
          <a:ext cx="0" cy="0"/>
          <a:chOff x="0" y="0"/>
          <a:chExt cx="0" cy="0"/>
        </a:xfrm>
      </p:grpSpPr>
      <p:sp>
        <p:nvSpPr>
          <p:cNvPr id="323" name="PlaceHolder 1">
            <a:extLst>
              <a:ext uri="{FF2B5EF4-FFF2-40B4-BE49-F238E27FC236}">
                <a16:creationId xmlns:a16="http://schemas.microsoft.com/office/drawing/2014/main" id="{5621A2EA-66CA-8E76-4298-6D16AFB45438}"/>
              </a:ext>
            </a:extLst>
          </p:cNvPr>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3600" b="1" strike="noStrike" spc="-1" dirty="0" err="1">
                <a:solidFill>
                  <a:srgbClr val="000000"/>
                </a:solidFill>
                <a:latin typeface="Aptos Display"/>
                <a:ea typeface="DejaVu Sans"/>
              </a:rPr>
              <a:t>full_book_wap_bisect</a:t>
            </a:r>
            <a:r>
              <a:rPr lang="en-SG" sz="3600" b="1" strike="noStrike" spc="-1" dirty="0">
                <a:solidFill>
                  <a:srgbClr val="000000"/>
                </a:solidFill>
                <a:latin typeface="Aptos Display"/>
                <a:ea typeface="DejaVu Sans"/>
              </a:rPr>
              <a:t>() Bisection search Algo.</a:t>
            </a:r>
            <a:endParaRPr lang="en-US" sz="3600" b="0" strike="noStrike" spc="-1" dirty="0">
              <a:solidFill>
                <a:srgbClr val="000000"/>
              </a:solidFill>
              <a:latin typeface="Arial"/>
            </a:endParaRPr>
          </a:p>
        </p:txBody>
      </p:sp>
      <p:sp>
        <p:nvSpPr>
          <p:cNvPr id="324" name="PlaceHolder 2">
            <a:extLst>
              <a:ext uri="{FF2B5EF4-FFF2-40B4-BE49-F238E27FC236}">
                <a16:creationId xmlns:a16="http://schemas.microsoft.com/office/drawing/2014/main" id="{BBECDA2D-45FF-342A-E111-5CC9CD4610C5}"/>
              </a:ext>
            </a:extLst>
          </p:cNvPr>
          <p:cNvSpPr>
            <a:spLocks noGrp="1"/>
          </p:cNvSpPr>
          <p:nvPr>
            <p:ph/>
          </p:nvPr>
        </p:nvSpPr>
        <p:spPr>
          <a:xfrm>
            <a:off x="837720" y="1825560"/>
            <a:ext cx="6651651" cy="4663800"/>
          </a:xfrm>
          <a:prstGeom prst="rect">
            <a:avLst/>
          </a:prstGeom>
          <a:noFill/>
          <a:ln w="0">
            <a:noFill/>
          </a:ln>
        </p:spPr>
        <p:txBody>
          <a:bodyPr lIns="90000" tIns="45000" rIns="90000" bIns="45000" anchor="t">
            <a:normAutofit fontScale="93500"/>
          </a:bodyPr>
          <a:lstStyle/>
          <a:p>
            <a:pPr marL="228600" indent="-228600">
              <a:lnSpc>
                <a:spcPct val="90000"/>
              </a:lnSpc>
              <a:spcBef>
                <a:spcPts val="1001"/>
              </a:spcBef>
              <a:buClr>
                <a:srgbClr val="000000"/>
              </a:buClr>
              <a:buFont typeface="Arial"/>
              <a:buChar char="•"/>
            </a:pPr>
            <a:r>
              <a:rPr lang="en-SG" sz="1500" b="0" strike="noStrike" spc="-1" dirty="0">
                <a:solidFill>
                  <a:srgbClr val="000000"/>
                </a:solidFill>
                <a:latin typeface="Aptos"/>
                <a:ea typeface="DejaVu Sans"/>
              </a:rPr>
              <a:t>This algo. Is tyring to find a quantity very similar to VWAP. We want to mathematically find the equilibrium price, P (i.e. fair price ) Find equilibrium price, </a:t>
            </a:r>
            <a:r>
              <a:rPr lang="en-SG" sz="1500" b="0" strike="noStrike" spc="-1" dirty="0">
                <a:solidFill>
                  <a:srgbClr val="CE9178"/>
                </a:solidFill>
                <a:highlight>
                  <a:srgbClr val="1F1F1F"/>
                </a:highlight>
                <a:latin typeface="Consolas"/>
                <a:ea typeface="DejaVu Sans"/>
              </a:rPr>
              <a:t>wap_eqi_price0/1/2</a:t>
            </a:r>
            <a:r>
              <a:rPr lang="en-SG" sz="1500" b="0" strike="noStrike" spc="-1" dirty="0">
                <a:solidFill>
                  <a:srgbClr val="000000"/>
                </a:solidFill>
                <a:latin typeface="Aptos"/>
                <a:ea typeface="DejaVu Sans"/>
              </a:rPr>
              <a:t>  which is price at which supply pressure and demand pressure match and trades happen at this price.</a:t>
            </a:r>
          </a:p>
          <a:p>
            <a:pPr>
              <a:spcBef>
                <a:spcPts val="1001"/>
              </a:spcBef>
              <a:buClr>
                <a:srgbClr val="000000"/>
              </a:buClr>
              <a:buFont typeface="Arial"/>
              <a:buChar char="•"/>
            </a:pPr>
            <a:r>
              <a:rPr lang="en-SG" sz="1500" spc="-1" dirty="0">
                <a:solidFill>
                  <a:srgbClr val="000000"/>
                </a:solidFill>
                <a:latin typeface="Aptos"/>
              </a:rPr>
              <a:t>Through bisection search, we are trying to find the wap1 that results in the minimum value of the function f(wap1), f’(wap1) , f’’(wap1) and so on. We are NOT trying to find the roots of f(wap1), f’(wap1) and so on.</a:t>
            </a:r>
            <a:endParaRPr lang="en-SG" sz="1500" b="0" strike="noStrike" spc="-1" dirty="0">
              <a:solidFill>
                <a:srgbClr val="000000"/>
              </a:solidFill>
              <a:latin typeface="Aptos"/>
            </a:endParaRPr>
          </a:p>
          <a:p>
            <a:pPr marL="228600" indent="-228600">
              <a:lnSpc>
                <a:spcPct val="90000"/>
              </a:lnSpc>
              <a:spcBef>
                <a:spcPts val="1001"/>
              </a:spcBef>
              <a:buClr>
                <a:srgbClr val="000000"/>
              </a:buClr>
              <a:buFont typeface="Arial"/>
              <a:buChar char="•"/>
            </a:pPr>
            <a:r>
              <a:rPr lang="en-SG" sz="1500" spc="-1" dirty="0">
                <a:solidFill>
                  <a:srgbClr val="000000"/>
                </a:solidFill>
                <a:latin typeface="Aptos"/>
              </a:rPr>
              <a:t>Knowing the function f(Wap1) is convex (u-shaped) Bisection search starts with solution as the midpoint of the two bounds. The derivative at the midpoint is checked and if the derivative is negative then the midpoint lies on the left of the minimum so we shift the left bound to the mid point keeping the right bound the same. Then we take the mid point again of the new bounds. And repeat. </a:t>
            </a:r>
          </a:p>
          <a:p>
            <a:pPr>
              <a:spcBef>
                <a:spcPts val="1001"/>
              </a:spcBef>
              <a:buClr>
                <a:srgbClr val="000000"/>
              </a:buClr>
              <a:buFont typeface="Arial"/>
              <a:buChar char="•"/>
            </a:pPr>
            <a:r>
              <a:rPr lang="en-SG" sz="1500" b="0" strike="noStrike" spc="-1" dirty="0">
                <a:solidFill>
                  <a:srgbClr val="FFFF00"/>
                </a:solidFill>
                <a:highlight>
                  <a:srgbClr val="FF0000"/>
                </a:highlight>
                <a:latin typeface="Aptos"/>
              </a:rPr>
              <a:t>Why use bisection search instead of analytical solution?? Is it because some derivatives do NOT equal zero as in the 3</a:t>
            </a:r>
            <a:r>
              <a:rPr lang="en-SG" sz="1500" b="0" strike="noStrike" spc="-1" baseline="30000" dirty="0">
                <a:solidFill>
                  <a:srgbClr val="FFFF00"/>
                </a:solidFill>
                <a:highlight>
                  <a:srgbClr val="FF0000"/>
                </a:highlight>
                <a:latin typeface="Aptos"/>
              </a:rPr>
              <a:t>rd</a:t>
            </a:r>
            <a:r>
              <a:rPr lang="en-SG" sz="1500" b="0" strike="noStrike" spc="-1" dirty="0">
                <a:solidFill>
                  <a:srgbClr val="FFFF00"/>
                </a:solidFill>
                <a:highlight>
                  <a:srgbClr val="FF0000"/>
                </a:highlight>
                <a:latin typeface="Aptos"/>
              </a:rPr>
              <a:t> derivative?</a:t>
            </a:r>
          </a:p>
          <a:p>
            <a:pPr>
              <a:spcBef>
                <a:spcPts val="1001"/>
              </a:spcBef>
              <a:buClr>
                <a:srgbClr val="000000"/>
              </a:buClr>
              <a:buFont typeface="Arial"/>
              <a:buChar char="•"/>
            </a:pPr>
            <a:r>
              <a:rPr lang="en-US" sz="1500" spc="-1" dirty="0" err="1">
                <a:solidFill>
                  <a:srgbClr val="000000"/>
                </a:solidFill>
                <a:latin typeface="Arial"/>
              </a:rPr>
              <a:t>lvl</a:t>
            </a:r>
            <a:r>
              <a:rPr lang="en-US" sz="1500" spc="-1" dirty="0">
                <a:solidFill>
                  <a:srgbClr val="000000"/>
                </a:solidFill>
                <a:latin typeface="Arial"/>
              </a:rPr>
              <a:t> is used to adjust to find the wap1 at minimum of not only f(wap1) but also minimum of the higher order derivatives f’(wap1), f’’(wap1) and so on. </a:t>
            </a:r>
            <a:endParaRPr lang="en-US" sz="1500" b="0" strike="noStrike" spc="-1" dirty="0">
              <a:solidFill>
                <a:srgbClr val="000000"/>
              </a:solidFill>
              <a:latin typeface="Arial"/>
            </a:endParaRPr>
          </a:p>
          <a:p>
            <a:pPr>
              <a:spcBef>
                <a:spcPts val="1001"/>
              </a:spcBef>
              <a:buClr>
                <a:srgbClr val="000000"/>
              </a:buClr>
              <a:buFont typeface="Arial"/>
              <a:buChar char="•"/>
            </a:pPr>
            <a:endParaRPr lang="en-US" sz="1500" b="0" strike="noStrike" spc="-1" dirty="0">
              <a:solidFill>
                <a:srgbClr val="000000"/>
              </a:solidFill>
              <a:latin typeface="Arial"/>
            </a:endParaRPr>
          </a:p>
          <a:p>
            <a:pPr marL="228600" indent="-228600">
              <a:lnSpc>
                <a:spcPct val="90000"/>
              </a:lnSpc>
              <a:spcBef>
                <a:spcPts val="1001"/>
              </a:spcBef>
              <a:buClr>
                <a:srgbClr val="000000"/>
              </a:buClr>
              <a:buFont typeface="Arial"/>
              <a:buChar char="•"/>
            </a:pPr>
            <a:endParaRPr lang="en-US" sz="15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25" name="Oval 7">
            <a:extLst>
              <a:ext uri="{FF2B5EF4-FFF2-40B4-BE49-F238E27FC236}">
                <a16:creationId xmlns:a16="http://schemas.microsoft.com/office/drawing/2014/main" id="{0BEB320D-065D-3842-EECA-DB7B4BA4D866}"/>
              </a:ext>
            </a:extLst>
          </p:cNvPr>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26" name="Rectangle: Rounded Corners 5">
            <a:extLst>
              <a:ext uri="{FF2B5EF4-FFF2-40B4-BE49-F238E27FC236}">
                <a16:creationId xmlns:a16="http://schemas.microsoft.com/office/drawing/2014/main" id="{55158BF5-E9CD-E5B6-E77C-1A71824030A7}"/>
              </a:ext>
            </a:extLst>
          </p:cNvPr>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27" name="Parallelogram 9">
            <a:extLst>
              <a:ext uri="{FF2B5EF4-FFF2-40B4-BE49-F238E27FC236}">
                <a16:creationId xmlns:a16="http://schemas.microsoft.com/office/drawing/2014/main" id="{95A8B352-35A8-1712-5C1C-55E9F6E90BF5}"/>
              </a:ext>
            </a:extLst>
          </p:cNvPr>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pic>
        <p:nvPicPr>
          <p:cNvPr id="8" name="Picture 7">
            <a:extLst>
              <a:ext uri="{FF2B5EF4-FFF2-40B4-BE49-F238E27FC236}">
                <a16:creationId xmlns:a16="http://schemas.microsoft.com/office/drawing/2014/main" id="{5B96BCC6-3441-FEFB-53CE-78C27796A748}"/>
              </a:ext>
            </a:extLst>
          </p:cNvPr>
          <p:cNvPicPr>
            <a:picLocks noChangeAspect="1"/>
          </p:cNvPicPr>
          <p:nvPr/>
        </p:nvPicPr>
        <p:blipFill>
          <a:blip r:embed="rId2"/>
          <a:stretch>
            <a:fillRect/>
          </a:stretch>
        </p:blipFill>
        <p:spPr>
          <a:xfrm>
            <a:off x="7489371" y="1686960"/>
            <a:ext cx="4394426" cy="4730993"/>
          </a:xfrm>
          <a:prstGeom prst="rect">
            <a:avLst/>
          </a:prstGeom>
        </p:spPr>
      </p:pic>
    </p:spTree>
    <p:extLst>
      <p:ext uri="{BB962C8B-B14F-4D97-AF65-F5344CB8AC3E}">
        <p14:creationId xmlns:p14="http://schemas.microsoft.com/office/powerpoint/2010/main" val="66708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B1CC103-6A26-4AA1-3D12-B93CA2CE02A6}"/>
              </a:ext>
            </a:extLst>
          </p:cNvPr>
          <p:cNvSpPr txBox="1"/>
          <p:nvPr/>
        </p:nvSpPr>
        <p:spPr>
          <a:xfrm>
            <a:off x="7314644" y="185057"/>
            <a:ext cx="4463699" cy="9725739"/>
          </a:xfrm>
          <a:prstGeom prst="rect">
            <a:avLst/>
          </a:prstGeom>
          <a:noFill/>
        </p:spPr>
        <p:txBody>
          <a:bodyPr wrap="square" rtlCol="0">
            <a:spAutoFit/>
          </a:bodyPr>
          <a:lstStyle/>
          <a:p>
            <a:pPr>
              <a:lnSpc>
                <a:spcPts val="1200"/>
              </a:lnSpc>
            </a:pPr>
            <a:r>
              <a:rPr lang="en-US" sz="1600" dirty="0"/>
              <a:t>Plotting Code</a:t>
            </a:r>
            <a:br>
              <a:rPr lang="en-US" sz="1600" dirty="0"/>
            </a:br>
            <a:br>
              <a:rPr lang="en-US" sz="1600" dirty="0"/>
            </a:br>
            <a:r>
              <a:rPr lang="en-SG" sz="700" b="0" dirty="0">
                <a:solidFill>
                  <a:srgbClr val="CCCCCC"/>
                </a:solidFill>
                <a:effectLst/>
                <a:latin typeface="Consolas" panose="020B0609020204030204" pitchFamily="49" charset="0"/>
              </a:rPr>
              <a:t>    </a:t>
            </a:r>
            <a:r>
              <a:rPr lang="en-SG" sz="700" b="0" dirty="0">
                <a:solidFill>
                  <a:srgbClr val="6A9955"/>
                </a:solidFill>
                <a:effectLst/>
                <a:latin typeface="Consolas" panose="020B0609020204030204" pitchFamily="49" charset="0"/>
              </a:rPr>
              <a:t># Plot the results</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figure</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figsize</a:t>
            </a:r>
            <a:r>
              <a:rPr lang="en-SG" sz="700" b="0" dirty="0">
                <a:solidFill>
                  <a:srgbClr val="D4D4D4"/>
                </a:solidFill>
                <a:effectLst/>
                <a:latin typeface="Consolas" panose="020B0609020204030204" pitchFamily="49" charset="0"/>
              </a:rPr>
              <a:t>=</a:t>
            </a:r>
            <a:r>
              <a:rPr lang="en-SG" sz="700" b="0" dirty="0">
                <a:solidFill>
                  <a:srgbClr val="CCCCCC"/>
                </a:solidFill>
                <a:effectLst/>
                <a:latin typeface="Consolas" panose="020B0609020204030204" pitchFamily="49" charset="0"/>
              </a:rPr>
              <a:t>(</a:t>
            </a:r>
            <a:r>
              <a:rPr lang="en-SG" sz="700" b="0" dirty="0">
                <a:solidFill>
                  <a:srgbClr val="B5CEA8"/>
                </a:solidFill>
                <a:effectLst/>
                <a:latin typeface="Consolas" panose="020B0609020204030204" pitchFamily="49" charset="0"/>
              </a:rPr>
              <a:t>12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8</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CCCCCC"/>
                </a:solidFill>
                <a:effectLst/>
                <a:latin typeface="Consolas" panose="020B0609020204030204" pitchFamily="49" charset="0"/>
              </a:rPr>
              <a:t>    </a:t>
            </a:r>
            <a:r>
              <a:rPr lang="en-SG" sz="700" b="0" dirty="0">
                <a:solidFill>
                  <a:srgbClr val="6A9955"/>
                </a:solidFill>
                <a:effectLst/>
                <a:latin typeface="Consolas" panose="020B0609020204030204" pitchFamily="49" charset="0"/>
              </a:rPr>
              <a:t># Plot equilibrium price</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subplot</a:t>
            </a:r>
            <a:r>
              <a:rPr lang="en-SG" sz="700" b="0" dirty="0">
                <a:solidFill>
                  <a:srgbClr val="CCCCCC"/>
                </a:solidFill>
                <a:effectLst/>
                <a:latin typeface="Consolas" panose="020B0609020204030204" pitchFamily="49" charset="0"/>
              </a:rPr>
              <a:t>(</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1</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plot</a:t>
            </a:r>
            <a:r>
              <a:rPr lang="en-SG" sz="700" b="0" dirty="0">
                <a:solidFill>
                  <a:srgbClr val="CCCCCC"/>
                </a:solidFill>
                <a:effectLst/>
                <a:latin typeface="Consolas" panose="020B0609020204030204" pitchFamily="49" charset="0"/>
              </a:rPr>
              <a:t>(</a:t>
            </a:r>
            <a:r>
              <a:rPr lang="en-SG" sz="700" b="0" dirty="0">
                <a:solidFill>
                  <a:srgbClr val="4EC9B0"/>
                </a:solidFill>
                <a:effectLst/>
                <a:latin typeface="Consolas" panose="020B0609020204030204" pitchFamily="49" charset="0"/>
              </a:rPr>
              <a:t>range</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n_step</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p</a:t>
            </a:r>
            <a:r>
              <a:rPr lang="en-SG" sz="700" b="0" dirty="0" err="1">
                <a:solidFill>
                  <a:srgbClr val="CCCCCC"/>
                </a:solidFill>
                <a:effectLst/>
                <a:latin typeface="Consolas" panose="020B0609020204030204" pitchFamily="49" charset="0"/>
              </a:rPr>
              <a:t>.mean</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for</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p</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in</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ps</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label</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'P (Equilibrium Price)'</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xlabel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'Iteration'</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ylabel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'Price'</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title</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'Evolution of Equilibrium Price (P)'</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legend</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CCCCCC"/>
                </a:solidFill>
                <a:effectLst/>
                <a:latin typeface="Consolas" panose="020B0609020204030204" pitchFamily="49" charset="0"/>
              </a:rPr>
              <a:t>    </a:t>
            </a:r>
            <a:r>
              <a:rPr lang="en-SG" sz="700" b="0" dirty="0">
                <a:solidFill>
                  <a:srgbClr val="6A9955"/>
                </a:solidFill>
                <a:effectLst/>
                <a:latin typeface="Consolas" panose="020B0609020204030204" pitchFamily="49" charset="0"/>
              </a:rPr>
              <a:t># Plot imbalance function</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subplot</a:t>
            </a:r>
            <a:r>
              <a:rPr lang="en-SG" sz="700" b="0" dirty="0">
                <a:solidFill>
                  <a:srgbClr val="CCCCCC"/>
                </a:solidFill>
                <a:effectLst/>
                <a:latin typeface="Consolas" panose="020B0609020204030204" pitchFamily="49" charset="0"/>
              </a:rPr>
              <a:t>(</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plot</a:t>
            </a:r>
            <a:r>
              <a:rPr lang="en-SG" sz="700" b="0" dirty="0">
                <a:solidFill>
                  <a:srgbClr val="CCCCCC"/>
                </a:solidFill>
                <a:effectLst/>
                <a:latin typeface="Consolas" panose="020B0609020204030204" pitchFamily="49" charset="0"/>
              </a:rPr>
              <a:t>(</a:t>
            </a:r>
            <a:r>
              <a:rPr lang="en-SG" sz="700" b="0" dirty="0">
                <a:solidFill>
                  <a:srgbClr val="4EC9B0"/>
                </a:solidFill>
                <a:effectLst/>
                <a:latin typeface="Consolas" panose="020B0609020204030204" pitchFamily="49" charset="0"/>
              </a:rPr>
              <a:t>range</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n_step</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f</a:t>
            </a:r>
            <a:r>
              <a:rPr lang="en-SG" sz="700" b="0" dirty="0" err="1">
                <a:solidFill>
                  <a:srgbClr val="CCCCCC"/>
                </a:solidFill>
                <a:effectLst/>
                <a:latin typeface="Consolas" panose="020B0609020204030204" pitchFamily="49" charset="0"/>
              </a:rPr>
              <a:t>.mean</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for</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f</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in</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fs</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label</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'f (Imbalance Function)'</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color</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'orange'</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xlabel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'Iteration'</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ylabel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'f (Imbalance)'</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title</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'Evolution of Imbalance Function (f)'</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legend</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CCCCCC"/>
                </a:solidFill>
                <a:effectLst/>
                <a:latin typeface="Consolas" panose="020B0609020204030204" pitchFamily="49" charset="0"/>
              </a:rPr>
              <a:t>    </a:t>
            </a:r>
            <a:r>
              <a:rPr lang="en-SG" sz="700" b="0" dirty="0">
                <a:solidFill>
                  <a:srgbClr val="6A9955"/>
                </a:solidFill>
                <a:effectLst/>
                <a:latin typeface="Consolas" panose="020B0609020204030204" pitchFamily="49" charset="0"/>
              </a:rPr>
              <a:t># Plot inverse distance weights for ixa1</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subplot</a:t>
            </a:r>
            <a:r>
              <a:rPr lang="en-SG" sz="700" b="0" dirty="0">
                <a:solidFill>
                  <a:srgbClr val="CCCCCC"/>
                </a:solidFill>
                <a:effectLst/>
                <a:latin typeface="Consolas" panose="020B0609020204030204" pitchFamily="49" charset="0"/>
              </a:rPr>
              <a:t>(</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3</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plot</a:t>
            </a:r>
            <a:r>
              <a:rPr lang="en-SG" sz="700" b="0" dirty="0">
                <a:solidFill>
                  <a:srgbClr val="CCCCCC"/>
                </a:solidFill>
                <a:effectLst/>
                <a:latin typeface="Consolas" panose="020B0609020204030204" pitchFamily="49" charset="0"/>
              </a:rPr>
              <a:t>(</a:t>
            </a:r>
            <a:r>
              <a:rPr lang="en-SG" sz="700" b="0" dirty="0">
                <a:solidFill>
                  <a:srgbClr val="4EC9B0"/>
                </a:solidFill>
                <a:effectLst/>
                <a:latin typeface="Consolas" panose="020B0609020204030204" pitchFamily="49" charset="0"/>
              </a:rPr>
              <a:t>range</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n_step</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ixa</a:t>
            </a:r>
            <a:r>
              <a:rPr lang="en-SG" sz="700" b="0" dirty="0" err="1">
                <a:solidFill>
                  <a:srgbClr val="CCCCCC"/>
                </a:solidFill>
                <a:effectLst/>
                <a:latin typeface="Consolas" panose="020B0609020204030204" pitchFamily="49" charset="0"/>
              </a:rPr>
              <a:t>.mean</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for</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ixa</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in</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ixa1s</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label</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'ixa1'</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color</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'green'</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xlabel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'Iteration'</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ylabel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'ixa1 (Weight)'</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title</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'Evolution of ixa1'</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legend</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CCCCCC"/>
                </a:solidFill>
                <a:effectLst/>
                <a:latin typeface="Consolas" panose="020B0609020204030204" pitchFamily="49" charset="0"/>
              </a:rPr>
              <a:t>    </a:t>
            </a:r>
            <a:r>
              <a:rPr lang="en-SG" sz="700" b="0" dirty="0">
                <a:solidFill>
                  <a:srgbClr val="6A9955"/>
                </a:solidFill>
                <a:effectLst/>
                <a:latin typeface="Consolas" panose="020B0609020204030204" pitchFamily="49" charset="0"/>
              </a:rPr>
              <a:t># Plot inverse distance weights for ixb1</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subplot</a:t>
            </a:r>
            <a:r>
              <a:rPr lang="en-SG" sz="700" b="0" dirty="0">
                <a:solidFill>
                  <a:srgbClr val="CCCCCC"/>
                </a:solidFill>
                <a:effectLst/>
                <a:latin typeface="Consolas" panose="020B0609020204030204" pitchFamily="49" charset="0"/>
              </a:rPr>
              <a:t>(</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4</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plot</a:t>
            </a:r>
            <a:r>
              <a:rPr lang="en-SG" sz="700" b="0" dirty="0">
                <a:solidFill>
                  <a:srgbClr val="CCCCCC"/>
                </a:solidFill>
                <a:effectLst/>
                <a:latin typeface="Consolas" panose="020B0609020204030204" pitchFamily="49" charset="0"/>
              </a:rPr>
              <a:t>(</a:t>
            </a:r>
            <a:r>
              <a:rPr lang="en-SG" sz="700" b="0" dirty="0">
                <a:solidFill>
                  <a:srgbClr val="4EC9B0"/>
                </a:solidFill>
                <a:effectLst/>
                <a:latin typeface="Consolas" panose="020B0609020204030204" pitchFamily="49" charset="0"/>
              </a:rPr>
              <a:t>range</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n_step</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ixb</a:t>
            </a:r>
            <a:r>
              <a:rPr lang="en-SG" sz="700" b="0" dirty="0" err="1">
                <a:solidFill>
                  <a:srgbClr val="CCCCCC"/>
                </a:solidFill>
                <a:effectLst/>
                <a:latin typeface="Consolas" panose="020B0609020204030204" pitchFamily="49" charset="0"/>
              </a:rPr>
              <a:t>.mean</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for</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ixb</a:t>
            </a: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in</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ixb1s</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label</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'ixb1'</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color</a:t>
            </a:r>
            <a:r>
              <a:rPr lang="en-SG" sz="700" b="0" dirty="0">
                <a:solidFill>
                  <a:srgbClr val="D4D4D4"/>
                </a:solidFill>
                <a:effectLst/>
                <a:latin typeface="Consolas" panose="020B0609020204030204" pitchFamily="49" charset="0"/>
              </a:rPr>
              <a:t>=</a:t>
            </a:r>
            <a:r>
              <a:rPr lang="en-SG" sz="700" b="0" dirty="0">
                <a:solidFill>
                  <a:srgbClr val="CE9178"/>
                </a:solidFill>
                <a:effectLst/>
                <a:latin typeface="Consolas" panose="020B0609020204030204" pitchFamily="49" charset="0"/>
              </a:rPr>
              <a:t>'red'</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DCDCAA"/>
                </a:solidFill>
                <a:effectLst/>
                <a:latin typeface="Consolas" panose="020B0609020204030204" pitchFamily="49" charset="0"/>
              </a:rPr>
              <a:t>print</a:t>
            </a:r>
            <a:r>
              <a:rPr lang="en-SG" sz="700" b="0" dirty="0">
                <a:solidFill>
                  <a:srgbClr val="CCCCCC"/>
                </a:solidFill>
                <a:effectLst/>
                <a:latin typeface="Consolas" panose="020B0609020204030204" pitchFamily="49" charset="0"/>
              </a:rPr>
              <a:t>(</a:t>
            </a:r>
            <a:r>
              <a:rPr lang="en-SG" sz="700" b="0" dirty="0">
                <a:solidFill>
                  <a:srgbClr val="9CDCFE"/>
                </a:solidFill>
                <a:effectLst/>
                <a:latin typeface="Consolas" panose="020B0609020204030204" pitchFamily="49" charset="0"/>
              </a:rPr>
              <a:t>ixb1s</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xlabel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'Iteration'</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ylabel</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'ixb1 (Weight)'</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title</a:t>
            </a:r>
            <a:r>
              <a:rPr lang="en-SG" sz="700" b="0" dirty="0">
                <a:solidFill>
                  <a:srgbClr val="CCCCCC"/>
                </a:solidFill>
                <a:effectLst/>
                <a:latin typeface="Consolas" panose="020B0609020204030204" pitchFamily="49" charset="0"/>
              </a:rPr>
              <a:t>(</a:t>
            </a:r>
            <a:r>
              <a:rPr lang="en-SG" sz="700" b="0" dirty="0">
                <a:solidFill>
                  <a:srgbClr val="CE9178"/>
                </a:solidFill>
                <a:effectLst/>
                <a:latin typeface="Consolas" panose="020B0609020204030204" pitchFamily="49" charset="0"/>
              </a:rPr>
              <a:t>'Evolution of ixb1'</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legend</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tight_layout</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plt</a:t>
            </a:r>
            <a:r>
              <a:rPr lang="en-SG" sz="700" b="0" dirty="0" err="1">
                <a:solidFill>
                  <a:srgbClr val="CCCCCC"/>
                </a:solidFill>
                <a:effectLst/>
                <a:latin typeface="Consolas" panose="020B0609020204030204" pitchFamily="49" charset="0"/>
              </a:rPr>
              <a:t>.</a:t>
            </a:r>
            <a:r>
              <a:rPr lang="en-SG" sz="700" b="0" dirty="0" err="1">
                <a:solidFill>
                  <a:srgbClr val="DCDCAA"/>
                </a:solidFill>
                <a:effectLst/>
                <a:latin typeface="Consolas" panose="020B0609020204030204" pitchFamily="49" charset="0"/>
              </a:rPr>
              <a:t>show</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586C0"/>
                </a:solidFill>
                <a:effectLst/>
                <a:latin typeface="Consolas" panose="020B0609020204030204" pitchFamily="49" charset="0"/>
              </a:rPr>
              <a:t>return</a:t>
            </a:r>
            <a:r>
              <a:rPr lang="en-SG" sz="700" b="0" dirty="0">
                <a:solidFill>
                  <a:srgbClr val="CCCCCC"/>
                </a:solidFill>
                <a:effectLst/>
                <a:latin typeface="Consolas" panose="020B0609020204030204" pitchFamily="49" charset="0"/>
              </a:rPr>
              <a:t> </a:t>
            </a:r>
            <a:r>
              <a:rPr lang="en-SG" sz="700" b="0" dirty="0">
                <a:solidFill>
                  <a:srgbClr val="9CDCFE"/>
                </a:solidFill>
                <a:effectLst/>
                <a:latin typeface="Consolas" panose="020B0609020204030204" pitchFamily="49" charset="0"/>
              </a:rPr>
              <a:t>p</a:t>
            </a:r>
            <a:endParaRPr lang="en-SG" sz="700" b="0" dirty="0">
              <a:solidFill>
                <a:srgbClr val="CCCCCC"/>
              </a:solidFill>
              <a:effectLst/>
              <a:latin typeface="Consolas" panose="020B0609020204030204" pitchFamily="49" charset="0"/>
            </a:endParaRPr>
          </a:p>
          <a:p>
            <a:pPr>
              <a:lnSpc>
                <a:spcPts val="1200"/>
              </a:lnSpc>
            </a:pPr>
            <a:br>
              <a:rPr lang="en-SG" sz="700" b="0" dirty="0">
                <a:solidFill>
                  <a:srgbClr val="CCCCCC"/>
                </a:solidFill>
                <a:effectLst/>
                <a:latin typeface="Consolas" panose="020B0609020204030204" pitchFamily="49" charset="0"/>
              </a:rPr>
            </a:br>
            <a:r>
              <a:rPr lang="en-SG" sz="700" b="0" dirty="0">
                <a:solidFill>
                  <a:srgbClr val="6A9955"/>
                </a:solidFill>
                <a:effectLst/>
                <a:latin typeface="Consolas" panose="020B0609020204030204" pitchFamily="49" charset="0"/>
              </a:rPr>
              <a:t># Example usage with dummy data</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9CDCFE"/>
                </a:solidFill>
                <a:effectLst/>
                <a:latin typeface="Consolas" panose="020B0609020204030204" pitchFamily="49" charset="0"/>
              </a:rPr>
              <a:t>data</a:t>
            </a:r>
            <a:r>
              <a:rPr lang="en-SG" sz="700" b="0" dirty="0">
                <a:solidFill>
                  <a:srgbClr val="CCCCCC"/>
                </a:solidFill>
                <a:effectLst/>
                <a:latin typeface="Consolas" panose="020B0609020204030204" pitchFamily="49" charset="0"/>
              </a:rPr>
              <a:t> </a:t>
            </a:r>
            <a:r>
              <a:rPr lang="en-SG" sz="700" b="0" dirty="0">
                <a:solidFill>
                  <a:srgbClr val="D4D4D4"/>
                </a:solidFill>
                <a:effectLst/>
                <a:latin typeface="Consolas" panose="020B0609020204030204" pitchFamily="49" charset="0"/>
              </a:rPr>
              <a:t>=</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'log_ask2'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10.5</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'log_ask1'</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10.2</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'log_bid1'</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9.8</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'log_bid2'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9.6</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'ask_size2'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100</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'ask_size1'</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200</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'bid_size1'</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350</a:t>
            </a:r>
            <a:r>
              <a:rPr lang="en-SG" sz="700" b="0" dirty="0">
                <a:solidFill>
                  <a:srgbClr val="CCCCCC"/>
                </a:solidFill>
                <a:effectLst/>
                <a:latin typeface="Consolas" panose="020B0609020204030204" pitchFamily="49" charset="0"/>
              </a:rPr>
              <a:t>,],</a:t>
            </a:r>
          </a:p>
          <a:p>
            <a:pPr>
              <a:lnSpc>
                <a:spcPts val="1200"/>
              </a:lnSpc>
            </a:pPr>
            <a:r>
              <a:rPr lang="en-SG" sz="700" b="0" dirty="0">
                <a:solidFill>
                  <a:srgbClr val="CCCCCC"/>
                </a:solidFill>
                <a:effectLst/>
                <a:latin typeface="Consolas" panose="020B0609020204030204" pitchFamily="49" charset="0"/>
              </a:rPr>
              <a:t>    </a:t>
            </a:r>
            <a:r>
              <a:rPr lang="en-SG" sz="700" b="0" dirty="0">
                <a:solidFill>
                  <a:srgbClr val="CE9178"/>
                </a:solidFill>
                <a:effectLst/>
                <a:latin typeface="Consolas" panose="020B0609020204030204" pitchFamily="49" charset="0"/>
              </a:rPr>
              <a:t>'bid_size2'</a:t>
            </a:r>
            <a:r>
              <a:rPr lang="en-SG" sz="700" b="0" dirty="0">
                <a:solidFill>
                  <a:srgbClr val="CCCCCC"/>
                </a:solidFill>
                <a:effectLst/>
                <a:latin typeface="Consolas" panose="020B0609020204030204" pitchFamily="49" charset="0"/>
              </a:rPr>
              <a:t>: [</a:t>
            </a:r>
            <a:r>
              <a:rPr lang="en-SG" sz="700" b="0" dirty="0">
                <a:solidFill>
                  <a:srgbClr val="B5CEA8"/>
                </a:solidFill>
                <a:effectLst/>
                <a:latin typeface="Consolas" panose="020B0609020204030204" pitchFamily="49" charset="0"/>
              </a:rPr>
              <a:t>300</a:t>
            </a:r>
            <a:r>
              <a:rPr lang="en-SG" sz="700" b="0" dirty="0">
                <a:solidFill>
                  <a:srgbClr val="CCCCCC"/>
                </a:solidFill>
                <a:effectLst/>
                <a:latin typeface="Consolas" panose="020B0609020204030204" pitchFamily="49" charset="0"/>
              </a:rPr>
              <a:t>, ]</a:t>
            </a:r>
          </a:p>
          <a:p>
            <a:pPr>
              <a:lnSpc>
                <a:spcPts val="1200"/>
              </a:lnSpc>
            </a:pP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err="1">
                <a:solidFill>
                  <a:srgbClr val="9CDCFE"/>
                </a:solidFill>
                <a:effectLst/>
                <a:latin typeface="Consolas" panose="020B0609020204030204" pitchFamily="49" charset="0"/>
              </a:rPr>
              <a:t>df</a:t>
            </a:r>
            <a:r>
              <a:rPr lang="en-SG" sz="700" b="0" dirty="0">
                <a:solidFill>
                  <a:srgbClr val="CCCCCC"/>
                </a:solidFill>
                <a:effectLst/>
                <a:latin typeface="Consolas" panose="020B0609020204030204" pitchFamily="49" charset="0"/>
              </a:rPr>
              <a:t> </a:t>
            </a:r>
            <a:r>
              <a:rPr lang="en-SG" sz="700" b="0" dirty="0">
                <a:solidFill>
                  <a:srgbClr val="D4D4D4"/>
                </a:solidFill>
                <a:effectLst/>
                <a:latin typeface="Consolas" panose="020B0609020204030204" pitchFamily="49" charset="0"/>
              </a:rPr>
              <a:t>=</a:t>
            </a:r>
            <a:r>
              <a:rPr lang="en-SG" sz="700" b="0" dirty="0">
                <a:solidFill>
                  <a:srgbClr val="CCCCCC"/>
                </a:solidFill>
                <a:effectLst/>
                <a:latin typeface="Consolas" panose="020B0609020204030204" pitchFamily="49" charset="0"/>
              </a:rPr>
              <a:t> </a:t>
            </a:r>
            <a:r>
              <a:rPr lang="en-SG" sz="700" b="0" dirty="0" err="1">
                <a:solidFill>
                  <a:srgbClr val="4EC9B0"/>
                </a:solidFill>
                <a:effectLst/>
                <a:latin typeface="Consolas" panose="020B0609020204030204" pitchFamily="49" charset="0"/>
              </a:rPr>
              <a:t>pd</a:t>
            </a:r>
            <a:r>
              <a:rPr lang="en-SG" sz="700" b="0" dirty="0" err="1">
                <a:solidFill>
                  <a:srgbClr val="CCCCCC"/>
                </a:solidFill>
                <a:effectLst/>
                <a:latin typeface="Consolas" panose="020B0609020204030204" pitchFamily="49" charset="0"/>
              </a:rPr>
              <a:t>.</a:t>
            </a:r>
            <a:r>
              <a:rPr lang="en-SG" sz="700" b="0" dirty="0" err="1">
                <a:solidFill>
                  <a:srgbClr val="4EC9B0"/>
                </a:solidFill>
                <a:effectLst/>
                <a:latin typeface="Consolas" panose="020B0609020204030204" pitchFamily="49" charset="0"/>
              </a:rPr>
              <a:t>DataFrame</a:t>
            </a:r>
            <a:r>
              <a:rPr lang="en-SG" sz="700" b="0" dirty="0">
                <a:solidFill>
                  <a:srgbClr val="CCCCCC"/>
                </a:solidFill>
                <a:effectLst/>
                <a:latin typeface="Consolas" panose="020B0609020204030204" pitchFamily="49" charset="0"/>
              </a:rPr>
              <a:t>(</a:t>
            </a:r>
            <a:r>
              <a:rPr lang="en-SG" sz="700" b="0" dirty="0">
                <a:solidFill>
                  <a:srgbClr val="9CDCFE"/>
                </a:solidFill>
                <a:effectLst/>
                <a:latin typeface="Consolas" panose="020B0609020204030204" pitchFamily="49" charset="0"/>
              </a:rPr>
              <a:t>data</a:t>
            </a:r>
            <a:r>
              <a:rPr lang="en-SG" sz="700" b="0" dirty="0">
                <a:solidFill>
                  <a:srgbClr val="CCCCCC"/>
                </a:solidFill>
                <a:effectLst/>
                <a:latin typeface="Consolas" panose="020B0609020204030204" pitchFamily="49" charset="0"/>
              </a:rPr>
              <a:t>)</a:t>
            </a:r>
          </a:p>
          <a:p>
            <a:pPr>
              <a:lnSpc>
                <a:spcPts val="1200"/>
              </a:lnSpc>
            </a:pPr>
            <a:br>
              <a:rPr lang="en-SG" sz="700" b="0" dirty="0">
                <a:solidFill>
                  <a:srgbClr val="CCCCCC"/>
                </a:solidFill>
                <a:effectLst/>
                <a:latin typeface="Consolas" panose="020B0609020204030204" pitchFamily="49" charset="0"/>
              </a:rPr>
            </a:br>
            <a:r>
              <a:rPr lang="en-SG" sz="700" b="0" dirty="0">
                <a:solidFill>
                  <a:srgbClr val="6A9955"/>
                </a:solidFill>
                <a:effectLst/>
                <a:latin typeface="Consolas" panose="020B0609020204030204" pitchFamily="49" charset="0"/>
              </a:rPr>
              <a:t># Run the algorithm with visualization</a:t>
            </a:r>
            <a:endParaRPr lang="en-SG" sz="700" b="0" dirty="0">
              <a:solidFill>
                <a:srgbClr val="CCCCCC"/>
              </a:solidFill>
              <a:effectLst/>
              <a:latin typeface="Consolas" panose="020B0609020204030204" pitchFamily="49" charset="0"/>
            </a:endParaRPr>
          </a:p>
          <a:p>
            <a:pPr>
              <a:lnSpc>
                <a:spcPts val="1200"/>
              </a:lnSpc>
            </a:pPr>
            <a:r>
              <a:rPr lang="en-SG" sz="700" b="0" dirty="0">
                <a:solidFill>
                  <a:srgbClr val="9CDCFE"/>
                </a:solidFill>
                <a:effectLst/>
                <a:latin typeface="Consolas" panose="020B0609020204030204" pitchFamily="49" charset="0"/>
              </a:rPr>
              <a:t>p</a:t>
            </a:r>
            <a:r>
              <a:rPr lang="en-SG" sz="700" b="0" dirty="0">
                <a:solidFill>
                  <a:srgbClr val="CCCCCC"/>
                </a:solidFill>
                <a:effectLst/>
                <a:latin typeface="Consolas" panose="020B0609020204030204" pitchFamily="49" charset="0"/>
              </a:rPr>
              <a:t> </a:t>
            </a:r>
            <a:r>
              <a:rPr lang="en-SG" sz="700" b="0" dirty="0">
                <a:solidFill>
                  <a:srgbClr val="D4D4D4"/>
                </a:solidFill>
                <a:effectLst/>
                <a:latin typeface="Consolas" panose="020B0609020204030204" pitchFamily="49" charset="0"/>
              </a:rPr>
              <a:t>=</a:t>
            </a:r>
            <a:r>
              <a:rPr lang="en-SG" sz="700" b="0" dirty="0">
                <a:solidFill>
                  <a:srgbClr val="CCCCCC"/>
                </a:solidFill>
                <a:effectLst/>
                <a:latin typeface="Consolas" panose="020B0609020204030204" pitchFamily="49" charset="0"/>
              </a:rPr>
              <a:t> </a:t>
            </a:r>
            <a:r>
              <a:rPr lang="en-SG" sz="700" b="0" dirty="0" err="1">
                <a:solidFill>
                  <a:srgbClr val="DCDCAA"/>
                </a:solidFill>
                <a:effectLst/>
                <a:latin typeface="Consolas" panose="020B0609020204030204" pitchFamily="49" charset="0"/>
              </a:rPr>
              <a:t>full_book_wap_bisect_plot</a:t>
            </a:r>
            <a:r>
              <a:rPr lang="en-SG" sz="700" b="0" dirty="0">
                <a:solidFill>
                  <a:srgbClr val="CCCCCC"/>
                </a:solidFill>
                <a:effectLst/>
                <a:latin typeface="Consolas" panose="020B0609020204030204" pitchFamily="49" charset="0"/>
              </a:rPr>
              <a:t>(</a:t>
            </a:r>
            <a:r>
              <a:rPr lang="en-SG" sz="700" b="0" dirty="0" err="1">
                <a:solidFill>
                  <a:srgbClr val="9CDCFE"/>
                </a:solidFill>
                <a:effectLst/>
                <a:latin typeface="Consolas" panose="020B0609020204030204" pitchFamily="49" charset="0"/>
              </a:rPr>
              <a:t>df</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lvl</a:t>
            </a:r>
            <a:r>
              <a:rPr lang="en-SG" sz="700" b="0" dirty="0">
                <a:solidFill>
                  <a:srgbClr val="D4D4D4"/>
                </a:solidFill>
                <a:effectLst/>
                <a:latin typeface="Consolas" panose="020B0609020204030204" pitchFamily="49" charset="0"/>
              </a:rPr>
              <a:t>=</a:t>
            </a:r>
            <a:r>
              <a:rPr lang="en-SG" sz="700" b="0" dirty="0">
                <a:solidFill>
                  <a:srgbClr val="B5CEA8"/>
                </a:solidFill>
                <a:effectLst/>
                <a:latin typeface="Consolas" panose="020B0609020204030204" pitchFamily="49" charset="0"/>
              </a:rPr>
              <a:t>1</a:t>
            </a:r>
            <a:r>
              <a:rPr lang="en-SG" sz="700" b="0" dirty="0">
                <a:solidFill>
                  <a:srgbClr val="CCCCCC"/>
                </a:solidFill>
                <a:effectLst/>
                <a:latin typeface="Consolas" panose="020B0609020204030204" pitchFamily="49" charset="0"/>
              </a:rPr>
              <a:t>, </a:t>
            </a:r>
            <a:r>
              <a:rPr lang="en-SG" sz="700" b="0" dirty="0" err="1">
                <a:solidFill>
                  <a:srgbClr val="9CDCFE"/>
                </a:solidFill>
                <a:effectLst/>
                <a:latin typeface="Consolas" panose="020B0609020204030204" pitchFamily="49" charset="0"/>
              </a:rPr>
              <a:t>n_step</a:t>
            </a:r>
            <a:r>
              <a:rPr lang="en-SG" sz="700" b="0" dirty="0">
                <a:solidFill>
                  <a:srgbClr val="D4D4D4"/>
                </a:solidFill>
                <a:effectLst/>
                <a:latin typeface="Consolas" panose="020B0609020204030204" pitchFamily="49" charset="0"/>
              </a:rPr>
              <a:t>=</a:t>
            </a:r>
            <a:r>
              <a:rPr lang="en-SG" sz="700" b="0" dirty="0">
                <a:solidFill>
                  <a:srgbClr val="B5CEA8"/>
                </a:solidFill>
                <a:effectLst/>
                <a:latin typeface="Consolas" panose="020B0609020204030204" pitchFamily="49" charset="0"/>
              </a:rPr>
              <a:t>22</a:t>
            </a:r>
            <a:r>
              <a:rPr lang="en-SG" sz="700" b="0" dirty="0">
                <a:solidFill>
                  <a:srgbClr val="CCCCCC"/>
                </a:solidFill>
                <a:effectLst/>
                <a:latin typeface="Consolas" panose="020B0609020204030204" pitchFamily="49" charset="0"/>
              </a:rPr>
              <a:t>)</a:t>
            </a:r>
          </a:p>
          <a:p>
            <a:endParaRPr lang="en-SG" sz="1600" dirty="0"/>
          </a:p>
        </p:txBody>
      </p:sp>
      <p:pic>
        <p:nvPicPr>
          <p:cNvPr id="10" name="Picture 9">
            <a:extLst>
              <a:ext uri="{FF2B5EF4-FFF2-40B4-BE49-F238E27FC236}">
                <a16:creationId xmlns:a16="http://schemas.microsoft.com/office/drawing/2014/main" id="{1009B1CB-2236-F2B7-7E77-B00A81F8609D}"/>
              </a:ext>
            </a:extLst>
          </p:cNvPr>
          <p:cNvPicPr>
            <a:picLocks noChangeAspect="1"/>
          </p:cNvPicPr>
          <p:nvPr/>
        </p:nvPicPr>
        <p:blipFill>
          <a:blip r:embed="rId2"/>
          <a:stretch>
            <a:fillRect/>
          </a:stretch>
        </p:blipFill>
        <p:spPr>
          <a:xfrm>
            <a:off x="57750" y="829950"/>
            <a:ext cx="7370418" cy="4897082"/>
          </a:xfrm>
          <a:prstGeom prst="rect">
            <a:avLst/>
          </a:prstGeom>
        </p:spPr>
      </p:pic>
    </p:spTree>
    <p:extLst>
      <p:ext uri="{BB962C8B-B14F-4D97-AF65-F5344CB8AC3E}">
        <p14:creationId xmlns:p14="http://schemas.microsoft.com/office/powerpoint/2010/main" val="1439941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7331-3912-7942-A756-EAD6DB6940E4}"/>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1045036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6CAEC"/>
        </a:solidFill>
        <a:effectLst/>
      </p:bgPr>
    </p:bg>
    <p:spTree>
      <p:nvGrpSpPr>
        <p:cNvPr id="1" name=""/>
        <p:cNvGrpSpPr/>
        <p:nvPr/>
      </p:nvGrpSpPr>
      <p:grpSpPr>
        <a:xfrm>
          <a:off x="0" y="0"/>
          <a:ext cx="0" cy="0"/>
          <a:chOff x="0" y="0"/>
          <a:chExt cx="0" cy="0"/>
        </a:xfrm>
      </p:grpSpPr>
      <p:sp>
        <p:nvSpPr>
          <p:cNvPr id="32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1" strike="noStrike" spc="-1" dirty="0" err="1">
                <a:solidFill>
                  <a:srgbClr val="000000"/>
                </a:solidFill>
                <a:latin typeface="Aptos Display"/>
                <a:ea typeface="DejaVu Sans"/>
              </a:rPr>
              <a:t>create_stock_data</a:t>
            </a:r>
            <a:r>
              <a:rPr lang="en-SG" sz="4400" b="1" strike="noStrike" spc="-1" dirty="0">
                <a:solidFill>
                  <a:srgbClr val="000000"/>
                </a:solidFill>
                <a:latin typeface="Aptos Display"/>
                <a:ea typeface="DejaVu Sans"/>
              </a:rPr>
              <a:t>()</a:t>
            </a:r>
            <a:endParaRPr lang="en-US" sz="4400" b="0" strike="noStrike" spc="-1" dirty="0">
              <a:solidFill>
                <a:srgbClr val="000000"/>
              </a:solidFill>
              <a:latin typeface="Arial"/>
            </a:endParaRPr>
          </a:p>
        </p:txBody>
      </p:sp>
      <p:sp>
        <p:nvSpPr>
          <p:cNvPr id="324" name="PlaceHolder 2"/>
          <p:cNvSpPr>
            <a:spLocks noGrp="1"/>
          </p:cNvSpPr>
          <p:nvPr>
            <p:ph/>
          </p:nvPr>
        </p:nvSpPr>
        <p:spPr>
          <a:xfrm>
            <a:off x="837720" y="1825560"/>
            <a:ext cx="10509120" cy="4663800"/>
          </a:xfrm>
          <a:prstGeom prst="rect">
            <a:avLst/>
          </a:prstGeom>
          <a:noFill/>
          <a:ln w="0">
            <a:noFill/>
          </a:ln>
        </p:spPr>
        <p:txBody>
          <a:bodyPr lIns="90000" tIns="45000" rIns="90000" bIns="45000" anchor="t">
            <a:normAutofit fontScale="78500" lnSpcReduction="20000"/>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Create ask volume at </a:t>
            </a:r>
            <a:r>
              <a:rPr lang="en-SG" sz="2000" b="0" strike="noStrike" spc="-1" dirty="0" err="1">
                <a:solidFill>
                  <a:srgbClr val="000000"/>
                </a:solidFill>
                <a:latin typeface="Aptos"/>
                <a:ea typeface="DejaVu Sans"/>
              </a:rPr>
              <a:t>lvl</a:t>
            </a:r>
            <a:r>
              <a:rPr lang="en-SG" sz="2000" b="0" strike="noStrike" spc="-1" dirty="0">
                <a:solidFill>
                  <a:srgbClr val="000000"/>
                </a:solidFill>
                <a:latin typeface="Aptos"/>
                <a:ea typeface="DejaVu Sans"/>
              </a:rPr>
              <a:t> 1&amp;2 by </a:t>
            </a:r>
            <a:r>
              <a:rPr lang="en-SG" sz="2000" b="0" strike="noStrike" spc="-1" dirty="0" err="1">
                <a:solidFill>
                  <a:srgbClr val="000000"/>
                </a:solidFill>
                <a:latin typeface="Aptos"/>
                <a:ea typeface="DejaVu Sans"/>
              </a:rPr>
              <a:t>ask_price</a:t>
            </a:r>
            <a:r>
              <a:rPr lang="en-SG" sz="2000" b="0" strike="noStrike" spc="-1" dirty="0">
                <a:solidFill>
                  <a:srgbClr val="000000"/>
                </a:solidFill>
                <a:latin typeface="Aptos"/>
                <a:ea typeface="DejaVu Sans"/>
              </a:rPr>
              <a:t> * </a:t>
            </a:r>
            <a:r>
              <a:rPr lang="en-SG" sz="2000" b="0" strike="noStrike" spc="-1" dirty="0" err="1">
                <a:solidFill>
                  <a:srgbClr val="000000"/>
                </a:solidFill>
                <a:latin typeface="Aptos"/>
                <a:ea typeface="DejaVu Sans"/>
              </a:rPr>
              <a:t>bid_size</a:t>
            </a:r>
            <a:r>
              <a:rPr lang="en-SG" sz="2000" b="0" strike="noStrike" spc="-1" dirty="0">
                <a:solidFill>
                  <a:srgbClr val="000000"/>
                </a:solidFill>
                <a:latin typeface="Aptos"/>
                <a:ea typeface="DejaVu Sans"/>
              </a:rPr>
              <a:t> similarly for bid</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Take log of bid/ask prices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Calc. wap1 wap2 using log prices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Find equilibrium price, </a:t>
            </a:r>
            <a:r>
              <a:rPr lang="en-SG" sz="1400" b="0" strike="noStrike" spc="-1" dirty="0">
                <a:solidFill>
                  <a:srgbClr val="CE9178"/>
                </a:solidFill>
                <a:highlight>
                  <a:srgbClr val="1F1F1F"/>
                </a:highlight>
                <a:latin typeface="Consolas"/>
                <a:ea typeface="DejaVu Sans"/>
              </a:rPr>
              <a:t>wap_eqi_price0/1/2</a:t>
            </a:r>
            <a:r>
              <a:rPr lang="en-SG" sz="2000" b="0" strike="noStrike" spc="-1" dirty="0">
                <a:solidFill>
                  <a:srgbClr val="000000"/>
                </a:solidFill>
                <a:latin typeface="Aptos"/>
                <a:ea typeface="DejaVu Sans"/>
              </a:rPr>
              <a:t>  which is price at which supply quantity and demand quantity match and trades happen at this price.</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r>
              <a:rPr lang="en-US" sz="2000" b="0" strike="noStrike" spc="-1" dirty="0">
                <a:solidFill>
                  <a:srgbClr val="000000"/>
                </a:solidFill>
                <a:highlight>
                  <a:srgbClr val="FFFF00"/>
                </a:highlight>
                <a:latin typeface="Aptos"/>
                <a:ea typeface="DejaVu Sans"/>
              </a:rPr>
              <a:t>New Feature suggestion: </a:t>
            </a:r>
            <a:r>
              <a:rPr lang="en-US" sz="2000" b="0" strike="noStrike" spc="-1" dirty="0">
                <a:solidFill>
                  <a:srgbClr val="000000"/>
                </a:solidFill>
                <a:latin typeface="Aptos"/>
                <a:ea typeface="DejaVu Sans"/>
              </a:rPr>
              <a:t>check how trade execution price aligns with equilibrium price or formula WAP. Does their alignment and dissimilarity lead to higher volatility? E.g. computing standard deviation of the ratios of trade execution price and equilibrium price or formula WAP. Do NOT subtract the differently Normalized prices directly.</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Employ Bayesian inference to incorporate realized volatility calculated from the order book and realized volatility calculated from trade execution information to compute 2</a:t>
            </a:r>
            <a:r>
              <a:rPr lang="en-SG" sz="2000" b="0" strike="noStrike" spc="-1" baseline="30000" dirty="0">
                <a:solidFill>
                  <a:srgbClr val="000000"/>
                </a:solidFill>
                <a:latin typeface="Aptos"/>
                <a:ea typeface="DejaVu Sans"/>
              </a:rPr>
              <a:t>nd</a:t>
            </a:r>
            <a:r>
              <a:rPr lang="en-SG" sz="2000" b="0" strike="noStrike" spc="-1" dirty="0">
                <a:solidFill>
                  <a:srgbClr val="000000"/>
                </a:solidFill>
                <a:latin typeface="Aptos"/>
                <a:ea typeface="DejaVu Sans"/>
              </a:rPr>
              <a:t> 10-min target realized volatility. However, these are static distributions that remain same for all time ids.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Compute liquidity, which is dir. Prop. To volume and inv. Pro. To deviation of equilibrium price from bid/ask price.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Calc. spread, </a:t>
            </a:r>
            <a:r>
              <a:rPr lang="en-SG" sz="2000" b="0" strike="noStrike" spc="-1" dirty="0" err="1">
                <a:solidFill>
                  <a:srgbClr val="000000"/>
                </a:solidFill>
                <a:latin typeface="Aptos"/>
                <a:ea typeface="DejaVu Sans"/>
              </a:rPr>
              <a:t>log_spread</a:t>
            </a:r>
            <a:r>
              <a:rPr lang="en-SG" sz="2000" b="0" strike="noStrike" spc="-1" dirty="0">
                <a:solidFill>
                  <a:srgbClr val="000000"/>
                </a:solidFill>
                <a:latin typeface="Aptos"/>
                <a:ea typeface="DejaVu Sans"/>
              </a:rPr>
              <a:t>, </a:t>
            </a:r>
            <a:r>
              <a:rPr lang="en-SG" sz="2000" b="0" strike="noStrike" spc="-1" dirty="0" err="1">
                <a:solidFill>
                  <a:srgbClr val="000000"/>
                </a:solidFill>
                <a:latin typeface="Aptos"/>
                <a:ea typeface="DejaVu Sans"/>
              </a:rPr>
              <a:t>inv</a:t>
            </a:r>
            <a:r>
              <a:rPr lang="en-SG" sz="2000" b="0" strike="noStrike" spc="-1" dirty="0">
                <a:solidFill>
                  <a:srgbClr val="000000"/>
                </a:solidFill>
                <a:latin typeface="Aptos"/>
                <a:ea typeface="DejaVu Sans"/>
              </a:rPr>
              <a:t>-spread, size = sum of volume at level1 &amp; 2</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Difference in liquidity at the two levels of ask </a:t>
            </a:r>
            <a:r>
              <a:rPr lang="en-SG" sz="2000" b="0" strike="noStrike" spc="-1" dirty="0" err="1">
                <a:solidFill>
                  <a:srgbClr val="000000"/>
                </a:solidFill>
                <a:latin typeface="Aptos"/>
                <a:ea typeface="DejaVu Sans"/>
              </a:rPr>
              <a:t>wrt</a:t>
            </a:r>
            <a:r>
              <a:rPr lang="en-SG" sz="2000" b="0" strike="noStrike" spc="-1" dirty="0">
                <a:solidFill>
                  <a:srgbClr val="000000"/>
                </a:solidFill>
                <a:latin typeface="Aptos"/>
                <a:ea typeface="DejaVu Sans"/>
              </a:rPr>
              <a:t>. wap_eqi_price1</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Difference in liquidity at the two levels of bid </a:t>
            </a:r>
            <a:r>
              <a:rPr lang="en-SG" sz="2000" b="0" strike="noStrike" spc="-1" dirty="0" err="1">
                <a:solidFill>
                  <a:srgbClr val="000000"/>
                </a:solidFill>
                <a:latin typeface="Aptos"/>
                <a:ea typeface="DejaVu Sans"/>
              </a:rPr>
              <a:t>wrt</a:t>
            </a:r>
            <a:r>
              <a:rPr lang="en-SG" sz="2000" b="0" strike="noStrike" spc="-1" dirty="0">
                <a:solidFill>
                  <a:srgbClr val="000000"/>
                </a:solidFill>
                <a:latin typeface="Aptos"/>
                <a:ea typeface="DejaVu Sans"/>
              </a:rPr>
              <a:t>. </a:t>
            </a:r>
            <a:r>
              <a:rPr lang="en-SG" sz="1400" b="0" strike="noStrike" spc="-1" dirty="0">
                <a:solidFill>
                  <a:srgbClr val="CE9178"/>
                </a:solidFill>
                <a:highlight>
                  <a:srgbClr val="1F1F1F"/>
                </a:highlight>
                <a:latin typeface="Consolas"/>
                <a:ea typeface="DejaVu Sans"/>
              </a:rPr>
              <a:t>wap_eqi_price1</a:t>
            </a:r>
            <a:endParaRPr lang="en-US" sz="14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Compute returns of wap1/2_log_price, </a:t>
            </a:r>
            <a:r>
              <a:rPr lang="en-SG" sz="1400" b="0" strike="noStrike" spc="-1" dirty="0">
                <a:solidFill>
                  <a:srgbClr val="CE9178"/>
                </a:solidFill>
                <a:highlight>
                  <a:srgbClr val="1F1F1F"/>
                </a:highlight>
                <a:latin typeface="Consolas"/>
                <a:ea typeface="DejaVu Sans"/>
              </a:rPr>
              <a:t>wap_eqi_price0/1</a:t>
            </a:r>
            <a:endParaRPr lang="en-US" sz="14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Identify wap2_log_price_ret values when </a:t>
            </a:r>
            <a:r>
              <a:rPr lang="en-SG" sz="1400" b="0" strike="noStrike" spc="-1" dirty="0">
                <a:solidFill>
                  <a:srgbClr val="CE9178"/>
                </a:solidFill>
                <a:highlight>
                  <a:srgbClr val="1F1F1F"/>
                </a:highlight>
                <a:latin typeface="Consolas"/>
                <a:ea typeface="DejaVu Sans"/>
              </a:rPr>
              <a:t>wap2_log_price_ret</a:t>
            </a:r>
            <a:r>
              <a:rPr lang="en-SG" sz="2000" b="0" strike="noStrike" spc="-1" dirty="0">
                <a:solidFill>
                  <a:srgbClr val="000000"/>
                </a:solidFill>
                <a:latin typeface="Aptos"/>
                <a:ea typeface="DejaVu Sans"/>
              </a:rPr>
              <a:t> has no changes (i.e. zero)</a:t>
            </a:r>
            <a:endParaRPr lang="en-US" sz="2000" b="0" strike="noStrike" spc="-1" dirty="0">
              <a:solidFill>
                <a:srgbClr val="000000"/>
              </a:solidFill>
              <a:latin typeface="Arial"/>
            </a:endParaRPr>
          </a:p>
          <a:p>
            <a:pPr marL="685800" lvl="1" indent="-228600">
              <a:lnSpc>
                <a:spcPct val="90000"/>
              </a:lnSpc>
              <a:spcBef>
                <a:spcPts val="499"/>
              </a:spcBef>
              <a:buClr>
                <a:srgbClr val="000000"/>
              </a:buClr>
              <a:buFont typeface="Arial"/>
              <a:buChar char="•"/>
              <a:tabLst>
                <a:tab pos="0" algn="l"/>
              </a:tabLst>
            </a:pPr>
            <a:r>
              <a:rPr lang="en-US" sz="1600" b="0" strike="noStrike" spc="-1" dirty="0">
                <a:solidFill>
                  <a:srgbClr val="000000"/>
                </a:solidFill>
                <a:latin typeface="Aptos"/>
                <a:ea typeface="DejaVu Sans"/>
              </a:rPr>
              <a:t> # This happens when all orders in level 1 are filled and new orders are placed in level 2</a:t>
            </a:r>
            <a:endParaRPr lang="en-US" sz="16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25" name="Oval 7"/>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26" name="Rectangle: Rounded Corners 5"/>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27" name="Parallelogram 9"/>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6CAEC"/>
        </a:solidFill>
        <a:effectLst/>
      </p:bgPr>
    </p:bg>
    <p:spTree>
      <p:nvGrpSpPr>
        <p:cNvPr id="1" name=""/>
        <p:cNvGrpSpPr/>
        <p:nvPr/>
      </p:nvGrpSpPr>
      <p:grpSpPr>
        <a:xfrm>
          <a:off x="0" y="0"/>
          <a:ext cx="0" cy="0"/>
          <a:chOff x="0" y="0"/>
          <a:chExt cx="0" cy="0"/>
        </a:xfrm>
      </p:grpSpPr>
      <p:sp>
        <p:nvSpPr>
          <p:cNvPr id="32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1" strike="noStrike" spc="-1">
                <a:solidFill>
                  <a:srgbClr val="000000"/>
                </a:solidFill>
                <a:latin typeface="Aptos Display"/>
                <a:ea typeface="DejaVu Sans"/>
              </a:rPr>
              <a:t>create_stock_data()</a:t>
            </a:r>
            <a:endParaRPr lang="en-US" sz="4400" b="0" strike="noStrike" spc="-1">
              <a:solidFill>
                <a:srgbClr val="000000"/>
              </a:solidFill>
              <a:latin typeface="Arial"/>
            </a:endParaRPr>
          </a:p>
        </p:txBody>
      </p:sp>
      <p:sp>
        <p:nvSpPr>
          <p:cNvPr id="329" name="PlaceHolder 2"/>
          <p:cNvSpPr>
            <a:spLocks noGrp="1"/>
          </p:cNvSpPr>
          <p:nvPr>
            <p:ph/>
          </p:nvPr>
        </p:nvSpPr>
        <p:spPr>
          <a:xfrm>
            <a:off x="837720" y="1825560"/>
            <a:ext cx="10509120" cy="466380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Employ Bayesian techniques to incorporate both order book and trade execution information.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Compute liquidity, which is dir. Prop. To volume and inv. Pro. To deviation of equilibrium price from bid/ask price.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Calc. spread, </a:t>
            </a:r>
            <a:r>
              <a:rPr lang="en-SG" sz="2000" b="0" strike="noStrike" spc="-1" dirty="0" err="1">
                <a:solidFill>
                  <a:srgbClr val="000000"/>
                </a:solidFill>
                <a:latin typeface="Aptos"/>
                <a:ea typeface="DejaVu Sans"/>
              </a:rPr>
              <a:t>log_spread</a:t>
            </a:r>
            <a:r>
              <a:rPr lang="en-SG" sz="2000" b="0" strike="noStrike" spc="-1" dirty="0">
                <a:solidFill>
                  <a:srgbClr val="000000"/>
                </a:solidFill>
                <a:latin typeface="Aptos"/>
                <a:ea typeface="DejaVu Sans"/>
              </a:rPr>
              <a:t>, </a:t>
            </a:r>
            <a:r>
              <a:rPr lang="en-SG" sz="2000" b="0" strike="noStrike" spc="-1" dirty="0" err="1">
                <a:solidFill>
                  <a:srgbClr val="000000"/>
                </a:solidFill>
                <a:latin typeface="Aptos"/>
                <a:ea typeface="DejaVu Sans"/>
              </a:rPr>
              <a:t>inv</a:t>
            </a:r>
            <a:r>
              <a:rPr lang="en-SG" sz="2000" b="0" strike="noStrike" spc="-1" dirty="0">
                <a:solidFill>
                  <a:srgbClr val="000000"/>
                </a:solidFill>
                <a:latin typeface="Aptos"/>
                <a:ea typeface="DejaVu Sans"/>
              </a:rPr>
              <a:t>-spread, size = sum of volume at level1 &amp; 2</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Difference in liquidity at the two levels of ask </a:t>
            </a:r>
            <a:r>
              <a:rPr lang="en-SG" sz="2000" b="0" strike="noStrike" spc="-1" dirty="0" err="1">
                <a:solidFill>
                  <a:srgbClr val="000000"/>
                </a:solidFill>
                <a:latin typeface="Aptos"/>
                <a:ea typeface="DejaVu Sans"/>
              </a:rPr>
              <a:t>wrt</a:t>
            </a:r>
            <a:r>
              <a:rPr lang="en-SG" sz="2000" b="0" strike="noStrike" spc="-1" dirty="0">
                <a:solidFill>
                  <a:srgbClr val="000000"/>
                </a:solidFill>
                <a:latin typeface="Aptos"/>
                <a:ea typeface="DejaVu Sans"/>
              </a:rPr>
              <a:t>. wap_eqi_price1</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Difference in liquidity at the two levels of bid </a:t>
            </a:r>
            <a:r>
              <a:rPr lang="en-SG" sz="2000" b="0" strike="noStrike" spc="-1" dirty="0" err="1">
                <a:solidFill>
                  <a:srgbClr val="000000"/>
                </a:solidFill>
                <a:latin typeface="Aptos"/>
                <a:ea typeface="DejaVu Sans"/>
              </a:rPr>
              <a:t>wrt</a:t>
            </a:r>
            <a:r>
              <a:rPr lang="en-SG" sz="2000" b="0" strike="noStrike" spc="-1" dirty="0">
                <a:solidFill>
                  <a:srgbClr val="000000"/>
                </a:solidFill>
                <a:latin typeface="Aptos"/>
                <a:ea typeface="DejaVu Sans"/>
              </a:rPr>
              <a:t>. </a:t>
            </a:r>
            <a:r>
              <a:rPr lang="en-SG" sz="1400" b="0" strike="noStrike" spc="-1" dirty="0">
                <a:solidFill>
                  <a:srgbClr val="CE9178"/>
                </a:solidFill>
                <a:highlight>
                  <a:srgbClr val="1F1F1F"/>
                </a:highlight>
                <a:latin typeface="Consolas"/>
                <a:ea typeface="DejaVu Sans"/>
              </a:rPr>
              <a:t>wap_eqi_price1</a:t>
            </a:r>
            <a:endParaRPr lang="en-US" sz="14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Compute returns of wap1/2_log_price, </a:t>
            </a:r>
            <a:r>
              <a:rPr lang="en-SG" sz="1400" b="0" strike="noStrike" spc="-1" dirty="0">
                <a:solidFill>
                  <a:srgbClr val="CE9178"/>
                </a:solidFill>
                <a:highlight>
                  <a:srgbClr val="1F1F1F"/>
                </a:highlight>
                <a:latin typeface="Consolas"/>
                <a:ea typeface="DejaVu Sans"/>
              </a:rPr>
              <a:t>wap_eqi_price0/1</a:t>
            </a:r>
            <a:endParaRPr lang="en-US" sz="14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Identify wap2_log_price_ret values when </a:t>
            </a:r>
            <a:r>
              <a:rPr lang="en-SG" sz="1400" b="0" strike="noStrike" spc="-1" dirty="0">
                <a:solidFill>
                  <a:srgbClr val="CE9178"/>
                </a:solidFill>
                <a:highlight>
                  <a:srgbClr val="1F1F1F"/>
                </a:highlight>
                <a:latin typeface="Consolas"/>
                <a:ea typeface="DejaVu Sans"/>
              </a:rPr>
              <a:t>wap2_log_price_ret</a:t>
            </a:r>
            <a:r>
              <a:rPr lang="en-SG" sz="2000" b="0" strike="noStrike" spc="-1" dirty="0">
                <a:solidFill>
                  <a:srgbClr val="000000"/>
                </a:solidFill>
                <a:latin typeface="Aptos"/>
                <a:ea typeface="DejaVu Sans"/>
              </a:rPr>
              <a:t> has no changes (i.e. zero)</a:t>
            </a:r>
            <a:endParaRPr lang="en-US" sz="2000" b="0" strike="noStrike" spc="-1" dirty="0">
              <a:solidFill>
                <a:srgbClr val="000000"/>
              </a:solidFill>
              <a:latin typeface="Arial"/>
            </a:endParaRPr>
          </a:p>
          <a:p>
            <a:pPr marL="685800" lvl="1" indent="-228600">
              <a:lnSpc>
                <a:spcPct val="90000"/>
              </a:lnSpc>
              <a:spcBef>
                <a:spcPts val="499"/>
              </a:spcBef>
              <a:buClr>
                <a:srgbClr val="000000"/>
              </a:buClr>
              <a:buFont typeface="Arial"/>
              <a:buChar char="•"/>
            </a:pPr>
            <a:r>
              <a:rPr lang="en-US" sz="1600" b="0" strike="noStrike" spc="-1" dirty="0">
                <a:solidFill>
                  <a:srgbClr val="000000"/>
                </a:solidFill>
                <a:latin typeface="Aptos"/>
                <a:ea typeface="DejaVu Sans"/>
              </a:rPr>
              <a:t> # This happens when all orders in level 1 are filled and new orders are placed in level 2</a:t>
            </a:r>
            <a:endParaRPr lang="en-US" sz="16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30" name="Oval 2"/>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31" name="Rectangle: Rounded Corners 2"/>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32" name="Parallelogram 2"/>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6CAEC"/>
        </a:solidFill>
        <a:effectLst/>
      </p:bgPr>
    </p:bg>
    <p:spTree>
      <p:nvGrpSpPr>
        <p:cNvPr id="1" name=""/>
        <p:cNvGrpSpPr/>
        <p:nvPr/>
      </p:nvGrpSpPr>
      <p:grpSpPr>
        <a:xfrm>
          <a:off x="0" y="0"/>
          <a:ext cx="0" cy="0"/>
          <a:chOff x="0" y="0"/>
          <a:chExt cx="0" cy="0"/>
        </a:xfrm>
      </p:grpSpPr>
      <p:sp>
        <p:nvSpPr>
          <p:cNvPr id="33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1" strike="noStrike" spc="-1">
                <a:solidFill>
                  <a:srgbClr val="000000"/>
                </a:solidFill>
                <a:latin typeface="Aptos Display"/>
                <a:ea typeface="DejaVu Sans"/>
              </a:rPr>
              <a:t>create_stock_data()</a:t>
            </a:r>
            <a:endParaRPr lang="en-US" sz="4400" b="0" strike="noStrike" spc="-1">
              <a:solidFill>
                <a:srgbClr val="000000"/>
              </a:solidFill>
              <a:latin typeface="Arial"/>
            </a:endParaRPr>
          </a:p>
        </p:txBody>
      </p:sp>
      <p:sp>
        <p:nvSpPr>
          <p:cNvPr id="334" name="PlaceHolder 2"/>
          <p:cNvSpPr>
            <a:spLocks noGrp="1"/>
          </p:cNvSpPr>
          <p:nvPr>
            <p:ph/>
          </p:nvPr>
        </p:nvSpPr>
        <p:spPr>
          <a:xfrm>
            <a:off x="837720" y="1825560"/>
            <a:ext cx="10509120" cy="466380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Compute log of liquidity1 &amp;2</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Compute Log_liquidity1/2  return</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Compute </a:t>
            </a:r>
            <a:r>
              <a:rPr lang="en-US" sz="2000" b="0" strike="noStrike" spc="-1" dirty="0" err="1">
                <a:solidFill>
                  <a:srgbClr val="000000"/>
                </a:solidFill>
                <a:latin typeface="Aptos"/>
                <a:ea typeface="DejaVu Sans"/>
              </a:rPr>
              <a:t>log_spread</a:t>
            </a:r>
            <a:r>
              <a:rPr lang="en-US" sz="2000" b="0" strike="noStrike" spc="-1" dirty="0">
                <a:solidFill>
                  <a:srgbClr val="000000"/>
                </a:solidFill>
                <a:latin typeface="Aptos"/>
                <a:ea typeface="DejaVu Sans"/>
              </a:rPr>
              <a:t> return</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Identify wap1_log_price_ret values when log_liquidity1_ret is increasing and decreasing</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Find unique time and stock ids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Bucketize the 600 seconds data into 30 buckets.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Next function is </a:t>
            </a:r>
            <a:r>
              <a:rPr lang="en-SG" sz="1400" b="0" strike="noStrike" spc="-1" dirty="0" err="1">
                <a:solidFill>
                  <a:srgbClr val="DCDCAA"/>
                </a:solidFill>
                <a:highlight>
                  <a:srgbClr val="1F1F1F"/>
                </a:highlight>
                <a:latin typeface="Consolas"/>
                <a:ea typeface="DejaVu Sans"/>
              </a:rPr>
              <a:t>bucketized_summed_data</a:t>
            </a:r>
            <a:r>
              <a:rPr lang="en-SG" sz="1400" b="0" strike="noStrike" spc="-1" dirty="0">
                <a:solidFill>
                  <a:srgbClr val="DCDCAA"/>
                </a:solidFill>
                <a:highlight>
                  <a:srgbClr val="1F1F1F"/>
                </a:highlight>
                <a:latin typeface="Consolas"/>
                <a:ea typeface="DejaVu Sans"/>
              </a:rPr>
              <a:t>()</a:t>
            </a:r>
            <a:endParaRPr lang="en-US" sz="14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3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36"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37"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4E5A2"/>
        </a:solidFill>
        <a:effectLst/>
      </p:bgPr>
    </p:bg>
    <p:spTree>
      <p:nvGrpSpPr>
        <p:cNvPr id="1" name=""/>
        <p:cNvGrpSpPr/>
        <p:nvPr/>
      </p:nvGrpSpPr>
      <p:grpSpPr>
        <a:xfrm>
          <a:off x="0" y="0"/>
          <a:ext cx="0" cy="0"/>
          <a:chOff x="0" y="0"/>
          <a:chExt cx="0" cy="0"/>
        </a:xfrm>
      </p:grpSpPr>
      <p:sp>
        <p:nvSpPr>
          <p:cNvPr id="33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4400" b="0" strike="noStrike" spc="-1">
                <a:solidFill>
                  <a:srgbClr val="DCDCAA"/>
                </a:solidFill>
                <a:highlight>
                  <a:srgbClr val="1F1F1F"/>
                </a:highlight>
                <a:latin typeface="Consolas"/>
                <a:ea typeface="DejaVu Sans"/>
              </a:rPr>
              <a:t>bucketized_summed_data()</a:t>
            </a:r>
            <a:endParaRPr lang="en-US" sz="4400" b="0" strike="noStrike" spc="-1">
              <a:solidFill>
                <a:srgbClr val="000000"/>
              </a:solidFill>
              <a:latin typeface="Arial"/>
            </a:endParaRPr>
          </a:p>
        </p:txBody>
      </p:sp>
      <p:sp>
        <p:nvSpPr>
          <p:cNvPr id="339" name="PlaceHolder 2"/>
          <p:cNvSpPr>
            <a:spLocks noGrp="1"/>
          </p:cNvSpPr>
          <p:nvPr>
            <p:ph/>
          </p:nvPr>
        </p:nvSpPr>
        <p:spPr>
          <a:xfrm>
            <a:off x="837720" y="1825560"/>
            <a:ext cx="10509120" cy="4922640"/>
          </a:xfrm>
          <a:prstGeom prst="rect">
            <a:avLst/>
          </a:prstGeom>
          <a:noFill/>
          <a:ln w="0">
            <a:noFill/>
          </a:ln>
        </p:spPr>
        <p:txBody>
          <a:bodyPr lIns="90000" tIns="45000" rIns="90000" bIns="45000" anchor="t">
            <a:normAutofit fontScale="83500" lnSpcReduction="20000"/>
          </a:bodyPr>
          <a:lstStyle/>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Simply splits the 600 seconds into 30 buckets of 20 seconds length and the sums the data inside this bucket.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wap1_log_price_ret is summed into buckets.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absolute values of wap1_log_price_ret and wap2_log_price_ret are summed into buckets.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Variance of wap1/2_log_price_ret Returns are also summed into buckets. This is aka. squared volatility.</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Square Root of above is taken to find volatility in each bucket.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Volatiltiy of wap2_log_price_ret_changes_n_wap1_log_price_ret_constant in each bucket</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Absolute values of equil. Price returns, wap_eqi_price0_ret</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We also want to see volatility in equilibrium price return, wap_eqi_price0/1_ret which is a measure of volatility in liquidity. Whether liqu. Is changing a lot or less. As this signals upcoming volatility.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a:solidFill>
                  <a:srgbClr val="000000"/>
                </a:solidFill>
                <a:latin typeface="Aptos"/>
                <a:ea typeface="DejaVu Sans"/>
              </a:rPr>
              <a:t>Compute volatitlity in wap1_log_price_ret when liquidity1 return is positive. i.e. increases</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a:solidFill>
                  <a:srgbClr val="000000"/>
                </a:solidFill>
                <a:latin typeface="Aptos"/>
                <a:ea typeface="DejaVu Sans"/>
              </a:rPr>
              <a:t>Compute volatitlity in wap1_log_price_ret when liquidity1 is negative. i.e. decreases </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log_liq2_ret_*_wap_eqi_price1_ret_vol_buks : square the product of log_liq2_ret  and wap_eqi_price1_ret </a:t>
            </a:r>
            <a:r>
              <a:rPr lang="en-SG" sz="2000" b="0" strike="noStrike" spc="-1">
                <a:solidFill>
                  <a:srgbClr val="000000"/>
                </a:solidFill>
                <a:highlight>
                  <a:srgbClr val="C0C0C0"/>
                </a:highlight>
                <a:latin typeface="Aptos"/>
                <a:ea typeface="DejaVu Sans"/>
              </a:rPr>
              <a:t>How to interpret this feature</a:t>
            </a:r>
            <a:r>
              <a:rPr lang="en-SG" sz="2000" b="0" strike="noStrike" spc="-1">
                <a:solidFill>
                  <a:srgbClr val="000000"/>
                </a:solidFill>
                <a:latin typeface="Aptos"/>
                <a:ea typeface="DejaVu Sans"/>
              </a:rPr>
              <a:t>? Can think of this as a compound feature. When both are high/low then value is high/low</a:t>
            </a: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a:solidFill>
                  <a:srgbClr val="000000"/>
                </a:solidFill>
                <a:latin typeface="Aptos"/>
                <a:ea typeface="DejaVu Sans"/>
              </a:rPr>
              <a:t>exp_log_liq1_ret_*_wap_eqi_price1_ret_vol_buks : Compound feature, </a:t>
            </a:r>
            <a:r>
              <a:rPr lang="en-US" sz="2000" b="0" strike="noStrike" spc="-1">
                <a:solidFill>
                  <a:srgbClr val="000000"/>
                </a:solidFill>
                <a:latin typeface="Aptos"/>
                <a:ea typeface="DejaVu Sans"/>
              </a:rPr>
              <a:t># squared wap equilibrium price 1 returns volatility in bucket amplified (&gt; 1) by positive/increasing liquidity returns (through exponent) and diminished ( &lt; 1) by negative/decreasing liquidity returns (through exponent)</a:t>
            </a: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p:txBody>
      </p:sp>
      <p:sp>
        <p:nvSpPr>
          <p:cNvPr id="340"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41"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42"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4E5A2"/>
        </a:solidFill>
        <a:effectLst/>
      </p:bgPr>
    </p:bg>
    <p:spTree>
      <p:nvGrpSpPr>
        <p:cNvPr id="1" name=""/>
        <p:cNvGrpSpPr/>
        <p:nvPr/>
      </p:nvGrpSpPr>
      <p:grpSpPr>
        <a:xfrm>
          <a:off x="0" y="0"/>
          <a:ext cx="0" cy="0"/>
          <a:chOff x="0" y="0"/>
          <a:chExt cx="0" cy="0"/>
        </a:xfrm>
      </p:grpSpPr>
      <p:sp>
        <p:nvSpPr>
          <p:cNvPr id="34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SG" sz="4400" b="0" strike="noStrike" spc="-1">
                <a:solidFill>
                  <a:srgbClr val="DCDCAA"/>
                </a:solidFill>
                <a:highlight>
                  <a:srgbClr val="1F1F1F"/>
                </a:highlight>
                <a:latin typeface="Consolas"/>
                <a:ea typeface="DejaVu Sans"/>
              </a:rPr>
              <a:t>bucketized_summed_data()</a:t>
            </a:r>
            <a:endParaRPr lang="en-US" sz="4400" b="0" strike="noStrike" spc="-1">
              <a:solidFill>
                <a:srgbClr val="000000"/>
              </a:solidFill>
              <a:latin typeface="Arial"/>
            </a:endParaRPr>
          </a:p>
        </p:txBody>
      </p:sp>
      <p:sp>
        <p:nvSpPr>
          <p:cNvPr id="344" name="PlaceHolder 2"/>
          <p:cNvSpPr>
            <a:spLocks noGrp="1"/>
          </p:cNvSpPr>
          <p:nvPr>
            <p:ph/>
          </p:nvPr>
        </p:nvSpPr>
        <p:spPr>
          <a:xfrm>
            <a:off x="837720" y="1825560"/>
            <a:ext cx="10509120" cy="492264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US" sz="2000" b="0" i="1" strike="noStrike" spc="-1" dirty="0">
                <a:solidFill>
                  <a:srgbClr val="FFFF00"/>
                </a:solidFill>
                <a:highlight>
                  <a:srgbClr val="FF0000"/>
                </a:highlight>
                <a:latin typeface="Aptos"/>
                <a:ea typeface="DejaVu Sans"/>
              </a:rPr>
              <a:t>wap1_log_price_ret_per_spread_sqr_vol_buks:  # variance/ squared </a:t>
            </a:r>
            <a:r>
              <a:rPr lang="en-US" sz="2000" b="0" i="1" strike="noStrike" spc="-1" dirty="0" err="1">
                <a:solidFill>
                  <a:srgbClr val="FFFF00"/>
                </a:solidFill>
                <a:highlight>
                  <a:srgbClr val="FF0000"/>
                </a:highlight>
                <a:latin typeface="Aptos"/>
                <a:ea typeface="DejaVu Sans"/>
              </a:rPr>
              <a:t>volatitliy</a:t>
            </a:r>
            <a:r>
              <a:rPr lang="en-US" sz="2000" b="0" i="1" strike="noStrike" spc="-1" dirty="0">
                <a:solidFill>
                  <a:srgbClr val="FFFF00"/>
                </a:solidFill>
                <a:highlight>
                  <a:srgbClr val="FF0000"/>
                </a:highlight>
                <a:latin typeface="Aptos"/>
                <a:ea typeface="DejaVu Sans"/>
              </a:rPr>
              <a:t> of wap1 price returns per unit of spread </a:t>
            </a:r>
            <a:r>
              <a:rPr lang="en-US" sz="2000" b="0" strike="noStrike" spc="-1" dirty="0">
                <a:solidFill>
                  <a:srgbClr val="000000"/>
                </a:solidFill>
                <a:latin typeface="Aptos"/>
                <a:ea typeface="DejaVu Sans"/>
              </a:rPr>
              <a:t># </a:t>
            </a:r>
            <a:r>
              <a:rPr lang="en-US" sz="2000" b="0" strike="sngStrike" spc="-1" dirty="0">
                <a:solidFill>
                  <a:srgbClr val="000000"/>
                </a:solidFill>
                <a:latin typeface="Aptos"/>
                <a:ea typeface="DejaVu Sans"/>
              </a:rPr>
              <a:t>large value indicates volatility </a:t>
            </a:r>
            <a:r>
              <a:rPr lang="en-US" sz="2000" b="0" i="1" spc="-1" dirty="0">
                <a:solidFill>
                  <a:srgbClr val="00B050"/>
                </a:solidFill>
                <a:latin typeface="Aptos"/>
                <a:ea typeface="DejaVu Sans"/>
              </a:rPr>
              <a:t>Check for inverse relationship</a:t>
            </a:r>
            <a:endParaRPr lang="en-US" sz="2000" b="0" i="1" spc="-1" dirty="0">
              <a:solidFill>
                <a:srgbClr val="00B05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wap1_log_price_ret_per_liq2_vol_buks:  # variance/ squared </a:t>
            </a:r>
            <a:r>
              <a:rPr lang="en-US" sz="2000" b="0" strike="noStrike" spc="-1" dirty="0" err="1">
                <a:solidFill>
                  <a:srgbClr val="000000"/>
                </a:solidFill>
                <a:latin typeface="Aptos"/>
                <a:ea typeface="DejaVu Sans"/>
              </a:rPr>
              <a:t>volatitliy</a:t>
            </a:r>
            <a:r>
              <a:rPr lang="en-US" sz="2000" b="0" strike="noStrike" spc="-1" dirty="0">
                <a:solidFill>
                  <a:srgbClr val="000000"/>
                </a:solidFill>
                <a:latin typeface="Aptos"/>
                <a:ea typeface="DejaVu Sans"/>
              </a:rPr>
              <a:t> of wap1 price returns per unit of liquidity # small value indicates </a:t>
            </a:r>
            <a:r>
              <a:rPr lang="en-US" sz="2000" b="0" strike="noStrike" spc="-1" dirty="0" err="1">
                <a:solidFill>
                  <a:srgbClr val="000000"/>
                </a:solidFill>
                <a:latin typeface="Aptos"/>
                <a:ea typeface="DejaVu Sans"/>
              </a:rPr>
              <a:t>volatilty</a:t>
            </a:r>
            <a:r>
              <a:rPr lang="en-US" sz="2000" b="0" strike="noStrike" spc="-1" dirty="0">
                <a:solidFill>
                  <a:srgbClr val="000000"/>
                </a:solidFill>
                <a:latin typeface="Aptos"/>
                <a:ea typeface="DejaVu Sans"/>
              </a:rPr>
              <a:t>?</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measure of variance/ squared volatility of log liquidity1 returns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measure of variance/ squared volatility of liquidity2 returns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measure of variance/ squared volatility of log spread returns</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US" sz="2000" b="0" strike="noStrike" spc="-1" dirty="0">
                <a:solidFill>
                  <a:srgbClr val="000000"/>
                </a:solidFill>
                <a:latin typeface="Aptos"/>
                <a:ea typeface="DejaVu Sans"/>
              </a:rPr>
              <a:t>counting number of data points available in each time bucket</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34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46"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47"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
        <p:nvSpPr>
          <p:cNvPr id="2" name="Cloud 1">
            <a:extLst>
              <a:ext uri="{FF2B5EF4-FFF2-40B4-BE49-F238E27FC236}">
                <a16:creationId xmlns:a16="http://schemas.microsoft.com/office/drawing/2014/main" id="{17664A54-7B5B-52BC-D056-351561734C7C}"/>
              </a:ext>
            </a:extLst>
          </p:cNvPr>
          <p:cNvSpPr/>
          <p:nvPr/>
        </p:nvSpPr>
        <p:spPr>
          <a:xfrm>
            <a:off x="8200724" y="863549"/>
            <a:ext cx="4066949" cy="102762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highlight>
                  <a:srgbClr val="FF0000"/>
                </a:highlight>
              </a:rPr>
              <a:t>How to interpret this feature?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8ED973"/>
        </a:solidFill>
        <a:effectLst/>
      </p:bgPr>
    </p:bg>
    <p:spTree>
      <p:nvGrpSpPr>
        <p:cNvPr id="1" name=""/>
        <p:cNvGrpSpPr/>
        <p:nvPr/>
      </p:nvGrpSpPr>
      <p:grpSpPr>
        <a:xfrm>
          <a:off x="0" y="0"/>
          <a:ext cx="0" cy="0"/>
          <a:chOff x="0" y="0"/>
          <a:chExt cx="0" cy="0"/>
        </a:xfrm>
      </p:grpSpPr>
      <p:sp>
        <p:nvSpPr>
          <p:cNvPr id="34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rmAutofit/>
          </a:bodyPr>
          <a:lstStyle/>
          <a:p>
            <a:pPr>
              <a:lnSpc>
                <a:spcPct val="90000"/>
              </a:lnSpc>
              <a:buNone/>
            </a:pPr>
            <a:r>
              <a:rPr lang="en-US" sz="4000" b="0" strike="noStrike" spc="-1">
                <a:solidFill>
                  <a:srgbClr val="DCDCAA"/>
                </a:solidFill>
                <a:highlight>
                  <a:srgbClr val="1F1F1F"/>
                </a:highlight>
                <a:latin typeface="Consolas"/>
                <a:ea typeface="DejaVu Sans"/>
              </a:rPr>
              <a:t>bucketized_time_weighted_avg_data()</a:t>
            </a:r>
            <a:endParaRPr lang="en-US" sz="4000" b="0" strike="noStrike" spc="-1">
              <a:solidFill>
                <a:srgbClr val="000000"/>
              </a:solidFill>
              <a:latin typeface="Arial"/>
            </a:endParaRPr>
          </a:p>
        </p:txBody>
      </p:sp>
      <p:sp>
        <p:nvSpPr>
          <p:cNvPr id="34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88500" lnSpcReduction="20000"/>
          </a:bodyPr>
          <a:lstStyle/>
          <a:p>
            <a:pPr marL="228600" indent="-228600">
              <a:lnSpc>
                <a:spcPct val="90000"/>
              </a:lnSpc>
              <a:spcBef>
                <a:spcPts val="1001"/>
              </a:spcBef>
              <a:buClr>
                <a:srgbClr val="000000"/>
              </a:buClr>
              <a:buFont typeface="Arial"/>
              <a:buChar char="•"/>
            </a:pPr>
            <a:r>
              <a:rPr lang="en-US" sz="1600" b="0" strike="noStrike" spc="-1">
                <a:solidFill>
                  <a:srgbClr val="000000"/>
                </a:solidFill>
                <a:latin typeface="Aptos"/>
                <a:ea typeface="DejaVu Sans"/>
              </a:rPr>
              <a:t>Suffix with _wavg stands for time weighted average within the bucket. Weighted by the amount of time spent till the next time point.  Instead of simply summing like above, we give more weight to more persistent points. This helps to smooth out buckets dominated by noise. Time weighted = x1*(t2 - t1) + x2(t3 - t2) + … / ( (t2 - t1) + (t3 - t2) )</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Time weighted average of Wap1/2_log_price</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Time weighted average of Wap_eqi_price0/1</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US" sz="1600" b="0" strike="noStrike" spc="-1">
                <a:solidFill>
                  <a:srgbClr val="000000"/>
                </a:solidFill>
                <a:latin typeface="Aptos"/>
                <a:ea typeface="DejaVu Sans"/>
              </a:rPr>
              <a:t> # filter out the extremely high and low prices of wap1_log_price by amplifying with postiive and negative exponential of wap1_log_price</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US" sz="1600" b="0" strike="noStrike" spc="-1">
                <a:solidFill>
                  <a:srgbClr val="000000"/>
                </a:solidFill>
                <a:latin typeface="Aptos"/>
                <a:ea typeface="DejaVu Sans"/>
              </a:rPr>
              <a:t>    # apply time weighted average to the amplified wap1_log_price  # amplification of the difference between max and min     book_n_trade_data['wavg_wap1_log_price_amp_diff']  = np.exp(book_n_trade_data['wap1_log_price_amp_max_wavg'] - book_n_trade_data['wap1_log_price_amp_min_wavg’]) # it is trying to find the range.</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US" sz="1600" b="0" strike="noStrike" spc="-1">
                <a:solidFill>
                  <a:srgbClr val="000000"/>
                </a:solidFill>
                <a:latin typeface="Aptos"/>
                <a:ea typeface="DejaVu Sans"/>
              </a:rPr>
              <a:t># Do the above two points for wap_eqi_price0</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Liquidity1/2_wavg, </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Take square root of liquidity2 and find wavg</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spread_wavg</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Inverse the spread and take wavg</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Log the spread/2 and take wavg</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Book size/1 take wavg</a:t>
            </a: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1600" b="0" strike="noStrike" spc="-1">
              <a:solidFill>
                <a:srgbClr val="000000"/>
              </a:solidFill>
              <a:latin typeface="Arial"/>
            </a:endParaRPr>
          </a:p>
        </p:txBody>
      </p:sp>
      <p:sp>
        <p:nvSpPr>
          <p:cNvPr id="350"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351"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52"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A7D22"/>
        </a:solidFill>
        <a:effectLst/>
      </p:bgPr>
    </p:bg>
    <p:spTree>
      <p:nvGrpSpPr>
        <p:cNvPr id="1" name=""/>
        <p:cNvGrpSpPr/>
        <p:nvPr/>
      </p:nvGrpSpPr>
      <p:grpSpPr>
        <a:xfrm>
          <a:off x="0" y="0"/>
          <a:ext cx="0" cy="0"/>
          <a:chOff x="0" y="0"/>
          <a:chExt cx="0" cy="0"/>
        </a:xfrm>
      </p:grpSpPr>
      <p:sp>
        <p:nvSpPr>
          <p:cNvPr id="35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Trade data</a:t>
            </a:r>
            <a:endParaRPr lang="en-US" sz="4400" b="0" strike="noStrike" spc="-1">
              <a:solidFill>
                <a:srgbClr val="000000"/>
              </a:solidFill>
              <a:latin typeface="Arial"/>
            </a:endParaRPr>
          </a:p>
        </p:txBody>
      </p:sp>
      <p:sp>
        <p:nvSpPr>
          <p:cNvPr id="354" name="PlaceHolder 2"/>
          <p:cNvSpPr>
            <a:spLocks noGrp="1"/>
          </p:cNvSpPr>
          <p:nvPr>
            <p:ph/>
          </p:nvPr>
        </p:nvSpPr>
        <p:spPr>
          <a:xfrm>
            <a:off x="837720" y="1825560"/>
            <a:ext cx="10509120" cy="4894920"/>
          </a:xfrm>
          <a:prstGeom prst="rect">
            <a:avLst/>
          </a:prstGeom>
          <a:noFill/>
          <a:ln w="0">
            <a:noFill/>
          </a:ln>
        </p:spPr>
        <p:txBody>
          <a:bodyPr lIns="90000" tIns="45000" rIns="90000" bIns="45000" anchor="t">
            <a:normAutofit fontScale="86500" lnSpcReduction="20000"/>
          </a:bodyPr>
          <a:lstStyle/>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Trade_volume is trade_size * trade_price</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Apply </a:t>
            </a:r>
            <a:r>
              <a:rPr lang="en-SG" sz="1600" b="0" strike="noStrike" spc="-1">
                <a:solidFill>
                  <a:srgbClr val="DCDCAA"/>
                </a:solidFill>
                <a:highlight>
                  <a:srgbClr val="1F1F1F"/>
                </a:highlight>
                <a:latin typeface="Consolas"/>
                <a:ea typeface="DejaVu Sans"/>
              </a:rPr>
              <a:t>bucketized_summed_data()</a:t>
            </a:r>
            <a:r>
              <a:rPr lang="en-SG" sz="1600" b="0" strike="noStrike" spc="-1">
                <a:solidFill>
                  <a:srgbClr val="000000"/>
                </a:solidFill>
                <a:latin typeface="Aptos"/>
                <a:ea typeface="DejaVu Sans"/>
              </a:rPr>
              <a:t> to trade volume</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We take square root, cube root, 2/3 root and quart root of trade volume to Variance Reduction, Normalizing Data. </a:t>
            </a:r>
            <a:r>
              <a:rPr lang="en-US" sz="1600" b="0" strike="noStrike" spc="-1">
                <a:solidFill>
                  <a:srgbClr val="000000"/>
                </a:solidFill>
                <a:latin typeface="Aptos"/>
                <a:ea typeface="DejaVu Sans"/>
              </a:rPr>
              <a:t>The relationship between trade volume and volatility or price impact, is often non-linear. By taking roots, you can linearize these relationships, making them more suitable for linear models. the impact of volume on price changes diminishes as volume increases. Roots reduce the impact of large/outlier values and make them less sensitive to extreme cases. the square root of volume is taken because of the "square root law" of price impact, which suggests that the impact of a trade on price is proportional to the square root of the volume.</a:t>
            </a: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1700" b="0" strike="noStrike" spc="-1">
                <a:solidFill>
                  <a:srgbClr val="000000"/>
                </a:solidFill>
                <a:latin typeface="Aptos"/>
                <a:ea typeface="DejaVu Sans"/>
              </a:rPr>
              <a:t>Count the </a:t>
            </a:r>
            <a:r>
              <a:rPr lang="en-US" sz="1700" b="0" strike="noStrike" spc="-1">
                <a:solidFill>
                  <a:srgbClr val="000000"/>
                </a:solidFill>
                <a:latin typeface="Aptos"/>
                <a:ea typeface="DejaVu Sans"/>
              </a:rPr>
              <a:t>number of trades in each time bucket</a:t>
            </a:r>
            <a:endParaRPr lang="en-US" sz="17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1700" b="0" strike="noStrike" spc="-1">
                <a:solidFill>
                  <a:srgbClr val="000000"/>
                </a:solidFill>
                <a:latin typeface="Aptos"/>
                <a:ea typeface="DejaVu Sans"/>
              </a:rPr>
              <a:t>trade_volume_per_liquidity1_wavg_buks : trade_volume_buks / liquidity1_wavg</a:t>
            </a:r>
            <a:endParaRPr lang="en-US" sz="17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1700" b="0" strike="noStrike" spc="-1">
                <a:solidFill>
                  <a:srgbClr val="000000"/>
                </a:solidFill>
                <a:latin typeface="Aptos"/>
                <a:ea typeface="DejaVu Sans"/>
              </a:rPr>
              <a:t>trade_volume_per_liquidity1_wavg_buks : trade_volume_buks / liquidity2_wavg</a:t>
            </a:r>
            <a:endParaRPr lang="en-US" sz="17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1700" b="0" strike="noStrike" spc="-1">
                <a:solidFill>
                  <a:srgbClr val="000000"/>
                </a:solidFill>
                <a:latin typeface="Aptos"/>
                <a:ea typeface="DejaVu Sans"/>
              </a:rPr>
              <a:t>Ask/bid_liq1_diff_wavg: Time weighted average of difference between ask's level 1 and level 2 liquidity</a:t>
            </a:r>
            <a:endParaRPr lang="en-US" sz="17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1700" b="0" strike="noStrike" spc="-1">
                <a:solidFill>
                  <a:srgbClr val="000000"/>
                </a:solidFill>
                <a:latin typeface="Aptos"/>
                <a:ea typeface="DejaVu Sans"/>
              </a:rPr>
              <a:t>Finally, this function returns </a:t>
            </a:r>
            <a:r>
              <a:rPr lang="en-SG" sz="1200" b="0" strike="noStrike" spc="-1">
                <a:solidFill>
                  <a:srgbClr val="9CDCFE"/>
                </a:solidFill>
                <a:highlight>
                  <a:srgbClr val="1F1F1F"/>
                </a:highlight>
                <a:latin typeface="Consolas"/>
                <a:ea typeface="DejaVu Sans"/>
              </a:rPr>
              <a:t>book_n_trade_data</a:t>
            </a:r>
            <a:r>
              <a:rPr lang="en-US" sz="1700" b="0" strike="noStrike" spc="-1">
                <a:solidFill>
                  <a:srgbClr val="000000"/>
                </a:solidFill>
                <a:latin typeface="Aptos"/>
                <a:ea typeface="DejaVu Sans"/>
              </a:rPr>
              <a:t> dictionary with 47 raw liquidity features with each having shape of (time_id x stock_id x bucket) = 3830, 112, 30</a:t>
            </a:r>
            <a:endParaRPr lang="en-US" sz="1700" b="0" strike="noStrike" spc="-1">
              <a:solidFill>
                <a:srgbClr val="000000"/>
              </a:solidFill>
              <a:latin typeface="Arial"/>
            </a:endParaRPr>
          </a:p>
          <a:p>
            <a:pPr marL="228600" indent="-228600">
              <a:lnSpc>
                <a:spcPct val="90000"/>
              </a:lnSpc>
              <a:spcBef>
                <a:spcPts val="1001"/>
              </a:spcBef>
              <a:buNone/>
              <a:tabLst>
                <a:tab pos="0" algn="l"/>
              </a:tabLst>
            </a:pPr>
            <a:endParaRPr lang="en-US" sz="1700" b="0" strike="noStrike" spc="-1">
              <a:solidFill>
                <a:srgbClr val="000000"/>
              </a:solidFill>
              <a:latin typeface="Arial"/>
            </a:endParaRPr>
          </a:p>
          <a:p>
            <a:pPr marL="228600" indent="-228600">
              <a:lnSpc>
                <a:spcPct val="90000"/>
              </a:lnSpc>
              <a:spcBef>
                <a:spcPts val="1001"/>
              </a:spcBef>
              <a:buNone/>
              <a:tabLst>
                <a:tab pos="0" algn="l"/>
              </a:tabLst>
            </a:pPr>
            <a:endParaRPr lang="en-US" sz="1700" b="0" strike="noStrike" spc="-1">
              <a:solidFill>
                <a:srgbClr val="000000"/>
              </a:solidFill>
              <a:latin typeface="Arial"/>
            </a:endParaRPr>
          </a:p>
        </p:txBody>
      </p:sp>
      <p:sp>
        <p:nvSpPr>
          <p:cNvPr id="355"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pic>
        <p:nvPicPr>
          <p:cNvPr id="356" name="Picture 5"/>
          <p:cNvPicPr/>
          <p:nvPr/>
        </p:nvPicPr>
        <p:blipFill>
          <a:blip r:embed="rId2"/>
          <a:stretch/>
        </p:blipFill>
        <p:spPr>
          <a:xfrm>
            <a:off x="2019240" y="3458160"/>
            <a:ext cx="2141280" cy="1630080"/>
          </a:xfrm>
          <a:prstGeom prst="rect">
            <a:avLst/>
          </a:prstGeom>
          <a:ln w="0">
            <a:noFill/>
          </a:ln>
        </p:spPr>
      </p:pic>
      <p:pic>
        <p:nvPicPr>
          <p:cNvPr id="357" name="Picture 9"/>
          <p:cNvPicPr/>
          <p:nvPr/>
        </p:nvPicPr>
        <p:blipFill>
          <a:blip r:embed="rId3"/>
          <a:stretch/>
        </p:blipFill>
        <p:spPr>
          <a:xfrm>
            <a:off x="4908600" y="3458160"/>
            <a:ext cx="2141280" cy="1924920"/>
          </a:xfrm>
          <a:prstGeom prst="rect">
            <a:avLst/>
          </a:prstGeom>
          <a:ln w="0">
            <a:noFill/>
          </a:ln>
        </p:spPr>
      </p:pic>
      <p:sp>
        <p:nvSpPr>
          <p:cNvPr id="358" name="Rectangle: Rounded Corners 10"/>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Function: create_stock_data() </a:t>
            </a:r>
            <a:endParaRPr lang="en-US" sz="1800" b="0" strike="noStrike" spc="-1">
              <a:latin typeface="Arial"/>
            </a:endParaRPr>
          </a:p>
        </p:txBody>
      </p:sp>
      <p:sp>
        <p:nvSpPr>
          <p:cNvPr id="359" name="Parallelogram 11"/>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liquidity_features_linux.ipynb</a:t>
            </a:r>
            <a:endParaRPr lang="en-US"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dirty="0">
                <a:solidFill>
                  <a:srgbClr val="000000"/>
                </a:solidFill>
                <a:latin typeface="Aptos Display"/>
                <a:ea typeface="DejaVu Sans"/>
              </a:rPr>
              <a:t>Feature extraction (Raw features)</a:t>
            </a:r>
            <a:endParaRPr lang="en-US" sz="4400" b="0" strike="noStrike" spc="-1" dirty="0">
              <a:solidFill>
                <a:srgbClr val="000000"/>
              </a:solidFill>
              <a:latin typeface="Arial"/>
            </a:endParaRPr>
          </a:p>
        </p:txBody>
      </p:sp>
      <p:sp>
        <p:nvSpPr>
          <p:cNvPr id="145" name="PlaceHolder 2"/>
          <p:cNvSpPr>
            <a:spLocks noGrp="1"/>
          </p:cNvSpPr>
          <p:nvPr>
            <p:ph/>
          </p:nvPr>
        </p:nvSpPr>
        <p:spPr>
          <a:xfrm>
            <a:off x="837720" y="1825560"/>
            <a:ext cx="10509120" cy="4873320"/>
          </a:xfrm>
          <a:prstGeom prst="rect">
            <a:avLst/>
          </a:prstGeom>
          <a:noFill/>
          <a:ln w="0">
            <a:noFill/>
          </a:ln>
        </p:spPr>
        <p:txBody>
          <a:bodyPr lIns="90000" tIns="45000" rIns="90000" bIns="45000" anchor="t">
            <a:normAutofit fontScale="91000" lnSpcReduction="10000"/>
          </a:bodyPr>
          <a:lstStyle/>
          <a:p>
            <a:pPr marL="228600" indent="-228600">
              <a:lnSpc>
                <a:spcPct val="90000"/>
              </a:lnSpc>
              <a:spcBef>
                <a:spcPts val="1001"/>
              </a:spcBef>
              <a:buNone/>
              <a:tabLst>
                <a:tab pos="0" algn="l"/>
              </a:tabLst>
            </a:pPr>
            <a:r>
              <a:rPr lang="en-SG" sz="2800" b="0" strike="noStrike" spc="-1" dirty="0">
                <a:solidFill>
                  <a:srgbClr val="000000"/>
                </a:solidFill>
                <a:latin typeface="Aptos"/>
                <a:ea typeface="DejaVu Sans"/>
              </a:rPr>
              <a:t>All correlations are against target (2</a:t>
            </a:r>
            <a:r>
              <a:rPr lang="en-SG" sz="2800" b="0" strike="noStrike" spc="-1" baseline="30000" dirty="0">
                <a:solidFill>
                  <a:srgbClr val="000000"/>
                </a:solidFill>
                <a:latin typeface="Aptos"/>
                <a:ea typeface="DejaVu Sans"/>
              </a:rPr>
              <a:t>nd</a:t>
            </a:r>
            <a:r>
              <a:rPr lang="en-SG" sz="2800" b="0" strike="noStrike" spc="-1" dirty="0">
                <a:solidFill>
                  <a:srgbClr val="000000"/>
                </a:solidFill>
                <a:latin typeface="Aptos"/>
                <a:ea typeface="DejaVu Sans"/>
              </a:rPr>
              <a:t> 10 min real. Vol.)</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chemeClr val="accent6">
                    <a:lumMod val="60000"/>
                    <a:lumOff val="40000"/>
                  </a:schemeClr>
                </a:solidFill>
                <a:latin typeface="Aptos"/>
                <a:ea typeface="DejaVu Sans"/>
              </a:rPr>
              <a:t>medium pos. corr. (0.2 – 0.5) </a:t>
            </a:r>
            <a:r>
              <a:rPr lang="en-SG" sz="2000" b="0" u="sng" strike="noStrike" spc="-1" dirty="0" err="1">
                <a:solidFill>
                  <a:schemeClr val="accent6">
                    <a:lumMod val="60000"/>
                    <a:lumOff val="40000"/>
                  </a:schemeClr>
                </a:solidFill>
                <a:latin typeface="Aptos"/>
                <a:ea typeface="DejaVu Sans"/>
              </a:rPr>
              <a:t>max_bid</a:t>
            </a:r>
            <a:r>
              <a:rPr lang="en-SG" sz="2000" b="0" u="sng" strike="noStrike" spc="-1" dirty="0">
                <a:solidFill>
                  <a:schemeClr val="accent6">
                    <a:lumMod val="60000"/>
                    <a:lumOff val="40000"/>
                  </a:schemeClr>
                </a:solidFill>
                <a:latin typeface="Aptos"/>
                <a:ea typeface="DejaVu Sans"/>
              </a:rPr>
              <a:t>/</a:t>
            </a:r>
            <a:r>
              <a:rPr lang="en-SG" sz="2000" b="0" u="sng" strike="noStrike" spc="-1" dirty="0" err="1">
                <a:solidFill>
                  <a:schemeClr val="accent6">
                    <a:lumMod val="60000"/>
                    <a:lumOff val="40000"/>
                  </a:schemeClr>
                </a:solidFill>
                <a:latin typeface="Aptos"/>
                <a:ea typeface="DejaVu Sans"/>
              </a:rPr>
              <a:t>ask_price</a:t>
            </a:r>
            <a:r>
              <a:rPr lang="en-SG" sz="2000" b="0" u="sng" strike="noStrike" spc="-1" dirty="0">
                <a:solidFill>
                  <a:schemeClr val="accent6">
                    <a:lumMod val="60000"/>
                    <a:lumOff val="40000"/>
                  </a:schemeClr>
                </a:solidFill>
                <a:latin typeface="Aptos"/>
                <a:ea typeface="DejaVu Sans"/>
              </a:rPr>
              <a:t> </a:t>
            </a:r>
            <a:endParaRPr lang="en-US" sz="2000" b="0" u="sng" strike="noStrike" spc="-1" dirty="0">
              <a:solidFill>
                <a:schemeClr val="accent6">
                  <a:lumMod val="60000"/>
                  <a:lumOff val="40000"/>
                </a:schemeClr>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chemeClr val="accent6">
                    <a:lumMod val="60000"/>
                    <a:lumOff val="40000"/>
                  </a:schemeClr>
                </a:solidFill>
                <a:latin typeface="Aptos"/>
                <a:ea typeface="DejaVu Sans"/>
              </a:rPr>
              <a:t>medium neg. corr. (-0.2 – -0.5) </a:t>
            </a:r>
            <a:r>
              <a:rPr lang="en-SG" sz="2000" b="0" strike="noStrike" spc="-1" dirty="0" err="1">
                <a:solidFill>
                  <a:schemeClr val="accent6">
                    <a:lumMod val="60000"/>
                    <a:lumOff val="40000"/>
                  </a:schemeClr>
                </a:solidFill>
                <a:latin typeface="Aptos"/>
                <a:ea typeface="DejaVu Sans"/>
              </a:rPr>
              <a:t>min_bid</a:t>
            </a:r>
            <a:r>
              <a:rPr lang="en-SG" sz="2000" b="0" strike="noStrike" spc="-1" dirty="0">
                <a:solidFill>
                  <a:schemeClr val="accent6">
                    <a:lumMod val="60000"/>
                    <a:lumOff val="40000"/>
                  </a:schemeClr>
                </a:solidFill>
                <a:latin typeface="Aptos"/>
                <a:ea typeface="DejaVu Sans"/>
              </a:rPr>
              <a:t>/</a:t>
            </a:r>
            <a:r>
              <a:rPr lang="en-SG" sz="2000" b="0" strike="noStrike" spc="-1" dirty="0" err="1">
                <a:solidFill>
                  <a:schemeClr val="accent6">
                    <a:lumMod val="60000"/>
                    <a:lumOff val="40000"/>
                  </a:schemeClr>
                </a:solidFill>
                <a:latin typeface="Aptos"/>
                <a:ea typeface="DejaVu Sans"/>
              </a:rPr>
              <a:t>ask_price</a:t>
            </a:r>
            <a:endParaRPr lang="en-US" sz="2000" b="0" strike="noStrike" spc="-1" dirty="0">
              <a:solidFill>
                <a:schemeClr val="accent6">
                  <a:lumMod val="60000"/>
                  <a:lumOff val="40000"/>
                </a:schemeClr>
              </a:solidFill>
              <a:latin typeface="Arial"/>
            </a:endParaRPr>
          </a:p>
          <a:p>
            <a:pPr marL="685800" lvl="1" indent="-228600">
              <a:lnSpc>
                <a:spcPct val="90000"/>
              </a:lnSpc>
              <a:spcBef>
                <a:spcPts val="499"/>
              </a:spcBef>
              <a:buClr>
                <a:srgbClr val="000000"/>
              </a:buClr>
              <a:buFont typeface="Arial"/>
              <a:buChar char="•"/>
              <a:tabLst>
                <a:tab pos="0" algn="l"/>
              </a:tabLst>
            </a:pPr>
            <a:r>
              <a:rPr lang="en-SG" sz="1600" b="0" strike="noStrike" spc="-1" dirty="0">
                <a:solidFill>
                  <a:srgbClr val="000000"/>
                </a:solidFill>
                <a:latin typeface="Aptos"/>
                <a:ea typeface="DejaVu Sans"/>
              </a:rPr>
              <a:t>This means having max and min closer together reduces target</a:t>
            </a:r>
          </a:p>
          <a:p>
            <a:pPr marL="685800" lvl="1" indent="-228600">
              <a:lnSpc>
                <a:spcPct val="90000"/>
              </a:lnSpc>
              <a:spcBef>
                <a:spcPts val="499"/>
              </a:spcBef>
              <a:buClr>
                <a:srgbClr val="000000"/>
              </a:buClr>
              <a:buFont typeface="Arial"/>
              <a:buChar char="•"/>
              <a:tabLst>
                <a:tab pos="0" algn="l"/>
              </a:tabLst>
            </a:pPr>
            <a:r>
              <a:rPr lang="en-SG" sz="1600" spc="-1" dirty="0">
                <a:solidFill>
                  <a:srgbClr val="000000"/>
                </a:solidFill>
                <a:highlight>
                  <a:srgbClr val="FFFF00"/>
                </a:highlight>
                <a:latin typeface="Aptos"/>
              </a:rPr>
              <a:t>From the figure on right, Absolute deviation of price from the nominally traded price (e.g. mean) can be a feature.</a:t>
            </a:r>
            <a:endParaRPr lang="en-US" sz="1600" b="0" strike="noStrike" spc="-1" dirty="0">
              <a:solidFill>
                <a:srgbClr val="000000"/>
              </a:solidFill>
              <a:highlight>
                <a:srgbClr val="FFFF00"/>
              </a:highlight>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FF0000"/>
                </a:solidFill>
                <a:latin typeface="Aptos"/>
                <a:ea typeface="DejaVu Sans"/>
              </a:rPr>
              <a:t>Small pos. corr. (0.05 – 0.3) for </a:t>
            </a:r>
            <a:r>
              <a:rPr lang="en-SG" sz="2000" b="0" strike="noStrike" spc="-1" dirty="0" err="1">
                <a:solidFill>
                  <a:srgbClr val="FF0000"/>
                </a:solidFill>
                <a:latin typeface="Aptos"/>
                <a:ea typeface="DejaVu Sans"/>
              </a:rPr>
              <a:t>max_bid</a:t>
            </a:r>
            <a:r>
              <a:rPr lang="en-SG" sz="2000" b="0" strike="noStrike" spc="-1" dirty="0">
                <a:solidFill>
                  <a:srgbClr val="FF0000"/>
                </a:solidFill>
                <a:latin typeface="Aptos"/>
                <a:ea typeface="DejaVu Sans"/>
              </a:rPr>
              <a:t>/</a:t>
            </a:r>
            <a:r>
              <a:rPr lang="en-SG" sz="2000" b="0" strike="noStrike" spc="-1" dirty="0" err="1">
                <a:solidFill>
                  <a:srgbClr val="FF0000"/>
                </a:solidFill>
                <a:latin typeface="Aptos"/>
                <a:ea typeface="DejaVu Sans"/>
              </a:rPr>
              <a:t>ask_size</a:t>
            </a:r>
            <a:r>
              <a:rPr lang="en-SG" sz="2000" b="0" strike="noStrike" spc="-1" dirty="0">
                <a:solidFill>
                  <a:srgbClr val="FF0000"/>
                </a:solidFill>
                <a:latin typeface="Aptos"/>
                <a:ea typeface="DejaVu Sans"/>
              </a:rPr>
              <a:t> </a:t>
            </a:r>
            <a:r>
              <a:rPr lang="en-SG" sz="2000" b="0" strike="noStrike" spc="-1" dirty="0">
                <a:solidFill>
                  <a:srgbClr val="000000"/>
                </a:solidFill>
                <a:latin typeface="Aptos"/>
                <a:ea typeface="DejaVu Sans"/>
              </a:rPr>
              <a:t>but some stocks have neg. corr. (outlier stocks 13,31,32,46,51,74,77,108,125 have corr. &lt; -0.1)</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FF0000"/>
                </a:solidFill>
                <a:latin typeface="Aptos"/>
                <a:ea typeface="DejaVu Sans"/>
              </a:rPr>
              <a:t>Small neg. corr. (0.0– -0.3) for </a:t>
            </a:r>
            <a:r>
              <a:rPr lang="en-SG" sz="2000" b="0" strike="noStrike" spc="-1" dirty="0" err="1">
                <a:solidFill>
                  <a:srgbClr val="FF0000"/>
                </a:solidFill>
                <a:latin typeface="Aptos"/>
                <a:ea typeface="DejaVu Sans"/>
              </a:rPr>
              <a:t>min_bid</a:t>
            </a:r>
            <a:r>
              <a:rPr lang="en-SG" sz="2000" b="0" strike="noStrike" spc="-1" dirty="0">
                <a:solidFill>
                  <a:srgbClr val="FF0000"/>
                </a:solidFill>
                <a:latin typeface="Aptos"/>
                <a:ea typeface="DejaVu Sans"/>
              </a:rPr>
              <a:t>/</a:t>
            </a:r>
            <a:r>
              <a:rPr lang="en-SG" sz="2000" b="0" strike="noStrike" spc="-1" dirty="0" err="1">
                <a:solidFill>
                  <a:srgbClr val="FF0000"/>
                </a:solidFill>
                <a:latin typeface="Aptos"/>
                <a:ea typeface="DejaVu Sans"/>
              </a:rPr>
              <a:t>ask_size</a:t>
            </a:r>
            <a:r>
              <a:rPr lang="en-SG" sz="2000" b="0" strike="noStrike" spc="-1" dirty="0">
                <a:solidFill>
                  <a:srgbClr val="FF0000"/>
                </a:solidFill>
                <a:latin typeface="Aptos"/>
                <a:ea typeface="DejaVu Sans"/>
              </a:rPr>
              <a:t> </a:t>
            </a:r>
            <a:r>
              <a:rPr lang="en-SG" sz="2000" b="0" strike="noStrike" spc="-1" dirty="0">
                <a:solidFill>
                  <a:srgbClr val="000000"/>
                </a:solidFill>
                <a:latin typeface="Aptos"/>
                <a:ea typeface="DejaVu Sans"/>
              </a:rPr>
              <a:t>(almost all stocks are neg. corr.)</a:t>
            </a:r>
            <a:endParaRPr lang="en-US" sz="2000" b="0" strike="noStrike" spc="-1" dirty="0">
              <a:solidFill>
                <a:srgbClr val="000000"/>
              </a:solidFill>
              <a:latin typeface="Arial"/>
            </a:endParaRPr>
          </a:p>
          <a:p>
            <a:pPr marL="685800" lvl="1" indent="-228600">
              <a:lnSpc>
                <a:spcPct val="90000"/>
              </a:lnSpc>
              <a:spcBef>
                <a:spcPts val="499"/>
              </a:spcBef>
              <a:buClr>
                <a:srgbClr val="000000"/>
              </a:buClr>
              <a:buFont typeface="Arial"/>
              <a:buChar char="•"/>
              <a:tabLst>
                <a:tab pos="0" algn="l"/>
              </a:tabLst>
            </a:pPr>
            <a:r>
              <a:rPr lang="en-SG" sz="1600" b="0" strike="noStrike" spc="-1" dirty="0">
                <a:solidFill>
                  <a:srgbClr val="000000"/>
                </a:solidFill>
                <a:latin typeface="Aptos"/>
                <a:ea typeface="DejaVu Sans"/>
              </a:rPr>
              <a:t>This means having max and min closer together reduces target</a:t>
            </a:r>
            <a:endParaRPr lang="en-US" sz="1600" b="0" strike="noStrike" spc="-1" dirty="0">
              <a:solidFill>
                <a:srgbClr val="000000"/>
              </a:solidFill>
              <a:latin typeface="Arial"/>
            </a:endParaRPr>
          </a:p>
          <a:p>
            <a:pPr marL="685800" lvl="1" indent="-228600">
              <a:lnSpc>
                <a:spcPct val="90000"/>
              </a:lnSpc>
              <a:spcBef>
                <a:spcPts val="499"/>
              </a:spcBef>
              <a:buClr>
                <a:srgbClr val="000000"/>
              </a:buClr>
              <a:buFont typeface="Arial"/>
              <a:buChar char="•"/>
              <a:tabLst>
                <a:tab pos="0" algn="l"/>
              </a:tabLst>
            </a:pPr>
            <a:r>
              <a:rPr lang="en-SG" sz="1600" b="0" strike="noStrike" spc="-1" dirty="0">
                <a:solidFill>
                  <a:srgbClr val="000000"/>
                </a:solidFill>
                <a:latin typeface="Aptos"/>
                <a:ea typeface="DejaVu Sans"/>
              </a:rPr>
              <a:t>stocks that have neg. corr. for </a:t>
            </a:r>
            <a:r>
              <a:rPr lang="en-SG" sz="1600" b="0" strike="noStrike" spc="-1" dirty="0" err="1">
                <a:solidFill>
                  <a:srgbClr val="000000"/>
                </a:solidFill>
                <a:latin typeface="Aptos"/>
                <a:ea typeface="DejaVu Sans"/>
              </a:rPr>
              <a:t>max_bid</a:t>
            </a:r>
            <a:r>
              <a:rPr lang="en-SG" sz="1600" b="0" strike="noStrike" spc="-1" dirty="0">
                <a:solidFill>
                  <a:srgbClr val="000000"/>
                </a:solidFill>
                <a:latin typeface="Aptos"/>
                <a:ea typeface="DejaVu Sans"/>
              </a:rPr>
              <a:t>/</a:t>
            </a:r>
            <a:r>
              <a:rPr lang="en-SG" sz="1600" b="0" strike="noStrike" spc="-1" dirty="0" err="1">
                <a:solidFill>
                  <a:srgbClr val="000000"/>
                </a:solidFill>
                <a:latin typeface="Aptos"/>
                <a:ea typeface="DejaVu Sans"/>
              </a:rPr>
              <a:t>ask_size</a:t>
            </a:r>
            <a:r>
              <a:rPr lang="en-SG" sz="1600" b="0" strike="noStrike" spc="-1" dirty="0">
                <a:solidFill>
                  <a:srgbClr val="000000"/>
                </a:solidFill>
                <a:latin typeface="Aptos"/>
                <a:ea typeface="DejaVu Sans"/>
              </a:rPr>
              <a:t> could have lower trading volume so they are not traded as much as the other stocks. </a:t>
            </a:r>
            <a:endParaRPr lang="en-US" sz="1600" b="0" strike="noStrike" spc="-1" dirty="0">
              <a:solidFill>
                <a:srgbClr val="000000"/>
              </a:solidFill>
              <a:latin typeface="Arial"/>
            </a:endParaRPr>
          </a:p>
          <a:p>
            <a:pPr marL="685800" lvl="1" indent="-228600">
              <a:lnSpc>
                <a:spcPct val="90000"/>
              </a:lnSpc>
              <a:spcBef>
                <a:spcPts val="499"/>
              </a:spcBef>
              <a:buClr>
                <a:srgbClr val="000000"/>
              </a:buClr>
              <a:buFont typeface="Arial"/>
              <a:buChar char="•"/>
              <a:tabLst>
                <a:tab pos="0" algn="l"/>
              </a:tabLst>
            </a:pPr>
            <a:r>
              <a:rPr lang="en-SG" sz="1600" b="0" strike="noStrike" spc="-1" dirty="0">
                <a:solidFill>
                  <a:srgbClr val="000000"/>
                </a:solidFill>
                <a:latin typeface="Aptos"/>
                <a:ea typeface="DejaVu Sans"/>
              </a:rPr>
              <a:t>These lower volume trading stocks could be grouped together as a cluster! ??? Or higher volume</a:t>
            </a:r>
            <a:endParaRPr lang="en-US" sz="16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 </a:t>
            </a:r>
            <a:r>
              <a:rPr lang="en-SG" sz="2000" b="0" strike="noStrike" spc="-1" dirty="0">
                <a:solidFill>
                  <a:schemeClr val="accent6">
                    <a:lumMod val="60000"/>
                    <a:lumOff val="40000"/>
                  </a:schemeClr>
                </a:solidFill>
                <a:latin typeface="Aptos"/>
                <a:ea typeface="DejaVu Sans"/>
              </a:rPr>
              <a:t>Very high pos. corr. Range ask/bid price</a:t>
            </a:r>
            <a:endParaRPr lang="en-US" sz="2000" b="0" strike="noStrike" spc="-1" dirty="0">
              <a:solidFill>
                <a:schemeClr val="accent6">
                  <a:lumMod val="60000"/>
                  <a:lumOff val="40000"/>
                </a:schemeClr>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chemeClr val="accent6">
                    <a:lumMod val="60000"/>
                    <a:lumOff val="40000"/>
                  </a:schemeClr>
                </a:solidFill>
                <a:latin typeface="Aptos"/>
                <a:ea typeface="DejaVu Sans"/>
              </a:rPr>
              <a:t>Small pos. corr. (0.05 – 0.3) range bid/ask size (outlier stocks 13,31,32,46,51,74,77,108,125 have corr. &lt; -0.1)</a:t>
            </a:r>
            <a:endParaRPr lang="en-US" sz="2000" b="0" strike="noStrike" spc="-1" dirty="0">
              <a:solidFill>
                <a:schemeClr val="accent6">
                  <a:lumMod val="60000"/>
                  <a:lumOff val="40000"/>
                </a:schemeClr>
              </a:solidFill>
              <a:latin typeface="Arial"/>
            </a:endParaRPr>
          </a:p>
          <a:p>
            <a:pPr marL="685800" lvl="1" indent="-228600">
              <a:lnSpc>
                <a:spcPct val="90000"/>
              </a:lnSpc>
              <a:spcBef>
                <a:spcPts val="499"/>
              </a:spcBef>
              <a:buClr>
                <a:srgbClr val="000000"/>
              </a:buClr>
              <a:buFont typeface="Arial"/>
              <a:buChar char="•"/>
              <a:tabLst>
                <a:tab pos="0" algn="l"/>
              </a:tabLst>
            </a:pPr>
            <a:r>
              <a:rPr lang="en-SG" sz="1600" b="0" strike="noStrike" spc="-1" dirty="0">
                <a:solidFill>
                  <a:srgbClr val="000000"/>
                </a:solidFill>
                <a:latin typeface="Aptos"/>
                <a:ea typeface="DejaVu Sans"/>
              </a:rPr>
              <a:t>These outlier stocks are traded frequently by traders of all sizes so when the range is large all traders (bidders matching askers) orders are filled and therefore less volatile.??</a:t>
            </a:r>
            <a:endParaRPr lang="en-US" sz="16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146" name="Oval 6"/>
          <p:cNvSpPr/>
          <p:nvPr/>
        </p:nvSpPr>
        <p:spPr>
          <a:xfrm>
            <a:off x="9520920" y="117792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147" name="Parallelogram 8"/>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pic>
        <p:nvPicPr>
          <p:cNvPr id="3" name="Picture 2">
            <a:extLst>
              <a:ext uri="{FF2B5EF4-FFF2-40B4-BE49-F238E27FC236}">
                <a16:creationId xmlns:a16="http://schemas.microsoft.com/office/drawing/2014/main" id="{4E274C33-EB6B-1DE2-7A50-FDDA39EA0EAE}"/>
              </a:ext>
            </a:extLst>
          </p:cNvPr>
          <p:cNvPicPr>
            <a:picLocks noChangeAspect="1"/>
          </p:cNvPicPr>
          <p:nvPr/>
        </p:nvPicPr>
        <p:blipFill>
          <a:blip r:embed="rId2"/>
          <a:stretch>
            <a:fillRect/>
          </a:stretch>
        </p:blipFill>
        <p:spPr>
          <a:xfrm>
            <a:off x="8496216" y="1838231"/>
            <a:ext cx="2850624" cy="1267549"/>
          </a:xfrm>
          <a:prstGeom prst="rect">
            <a:avLst/>
          </a:prstGeom>
        </p:spPr>
      </p:pic>
      <p:sp>
        <p:nvSpPr>
          <p:cNvPr id="5" name="Cloud 4">
            <a:extLst>
              <a:ext uri="{FF2B5EF4-FFF2-40B4-BE49-F238E27FC236}">
                <a16:creationId xmlns:a16="http://schemas.microsoft.com/office/drawing/2014/main" id="{63414A84-5125-5882-2417-880E4697C2AB}"/>
              </a:ext>
            </a:extLst>
          </p:cNvPr>
          <p:cNvSpPr/>
          <p:nvPr/>
        </p:nvSpPr>
        <p:spPr>
          <a:xfrm>
            <a:off x="9520920" y="4745737"/>
            <a:ext cx="2578680" cy="88581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SG" sz="1500" i="1" dirty="0">
                <a:solidFill>
                  <a:srgbClr val="00B050"/>
                </a:solidFill>
              </a:rPr>
              <a:t>Price is more predictive than size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highlight>
                  <a:srgbClr val="FFFFD7"/>
                </a:highlight>
                <a:latin typeface="Aptos Display"/>
                <a:ea typeface="DejaVu Sans"/>
              </a:rPr>
              <a:t>Check corr. Btw. Target and raw liq. Feat.</a:t>
            </a:r>
            <a:endParaRPr lang="en-US" sz="4400" b="0" strike="noStrike" spc="-1">
              <a:solidFill>
                <a:srgbClr val="000000"/>
              </a:solidFill>
              <a:latin typeface="Arial"/>
            </a:endParaRPr>
          </a:p>
        </p:txBody>
      </p:sp>
      <p:sp>
        <p:nvSpPr>
          <p:cNvPr id="36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85500" lnSpcReduction="20000"/>
          </a:bodyPr>
          <a:lstStyle/>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Check the correlation between target and each of the 47 raw liquidity feature’s (take median across 30 buckets.)</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See appendix for all graphs for problematic features.</a:t>
            </a:r>
            <a:endParaRPr lang="en-US" sz="16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Almost no corr. Btw. Following feat. With target for all stocks</a:t>
            </a:r>
            <a:endParaRPr lang="en-US" sz="16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da-DK" sz="1200" b="0" strike="noStrike" spc="-1">
                <a:solidFill>
                  <a:srgbClr val="CCCCCC"/>
                </a:solidFill>
                <a:latin typeface="Consolas"/>
                <a:ea typeface="DejaVu Sans"/>
              </a:rPr>
              <a:t>wap1_log_price_ret_buks, wap1_log_price_wavg, wap2_log_price_wavg, wap_eqi_price0_wavg, wap_eqi_price1_wavg, </a:t>
            </a:r>
            <a:endParaRPr lang="en-US" sz="1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Very High pos. corr. Btw. Following feat. With target for all stocks</a:t>
            </a:r>
            <a:endParaRPr lang="en-US" sz="16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SG" sz="1200" b="0" strike="noStrike" spc="-1">
                <a:solidFill>
                  <a:srgbClr val="CCCCCC"/>
                </a:solidFill>
                <a:latin typeface="Consolas"/>
                <a:ea typeface="DejaVu Sans"/>
              </a:rPr>
              <a:t>wap1_log_price_ret_abs_vol_buks, wap2_log_price_ret_abs_vol_buks, 'wap1_log_price_ret_sqr_vol_buks',</a:t>
            </a:r>
            <a:endParaRPr lang="en-US" sz="12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SG" sz="1200" b="0" strike="noStrike" spc="-1">
                <a:solidFill>
                  <a:srgbClr val="CCCCCC"/>
                </a:solidFill>
                <a:latin typeface="Consolas"/>
                <a:ea typeface="DejaVu Sans"/>
              </a:rPr>
              <a:t> 'wap2_log_price_ret_sqr_vol_buks’,  'wap1_log_price_ret_vol_buks’,  'wap2_log_price_ret_vol_buks’ wap2_logprice_ret_changes_n_wap1_logprice_ret_constant_sqr_vol_buks 'wap_eqi_price0_ret_abs_vol_buks', 'wap_eqi_price0_ret_sqr_vol_buks', 'wap1_log_price_ret_pos_log_liq_ret_sqr_vol_buks', 'wap1_log_price_ret_neg_log_liq_ret_sqr_vol_buks', 'wap_eqi_price1_ret_sqr_vol_buks', 'log_liq2_ret_*_wap_eqi_price1_ret_vol_buks', 'exp_log_liq1_ret_*_wap_eqi_price1_ret_vol_buks', 'exp_log_liq1_ret_*_wap_eqi_price1_ret_vol_buks_2’, 'wap1_log_price_ret_per_liq2_vol_buks’ wavg_wap1_log_price_amp_diff, wavg_eqi_price0_amp_diff, spread_wavg, log_spread_wavg, log_spread2_wavg</a:t>
            </a:r>
            <a:endParaRPr lang="en-US" sz="1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Very High neg. corr. Btw. Following feat. With target for all stocks</a:t>
            </a:r>
            <a:endParaRPr lang="en-US" sz="16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SG" sz="1200" b="0" strike="noStrike" spc="-1">
                <a:solidFill>
                  <a:srgbClr val="CCCCCC"/>
                </a:solidFill>
                <a:latin typeface="Consolas"/>
                <a:ea typeface="DejaVu Sans"/>
              </a:rPr>
              <a:t>Liquidity1_wavg, Liquidity2_wavg, root_liquidity2_wavg, inv_spread_wavg, bid_liq1_diff_wavg,</a:t>
            </a:r>
            <a:endParaRPr lang="en-US" sz="1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Mix of pos. and neg. corr. With target for different stocks</a:t>
            </a:r>
            <a:endParaRPr lang="en-US" sz="16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SG" sz="1200" b="0" strike="noStrike" spc="-1">
                <a:solidFill>
                  <a:srgbClr val="CCCCCC"/>
                </a:solidFill>
                <a:latin typeface="Consolas"/>
                <a:ea typeface="DejaVu Sans"/>
              </a:rPr>
              <a:t>Book_size1_wavg, Book_size_wavg, </a:t>
            </a:r>
            <a:endParaRPr lang="en-US" sz="1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600" b="0" strike="noStrike" spc="-1">
                <a:solidFill>
                  <a:srgbClr val="000000"/>
                </a:solidFill>
                <a:latin typeface="Aptos"/>
                <a:ea typeface="DejaVu Sans"/>
              </a:rPr>
              <a:t>Mix of med. To high pos. corr. for different stocks</a:t>
            </a:r>
            <a:endParaRPr lang="en-US" sz="16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US" sz="1050" b="0" strike="noStrike" spc="-1">
                <a:solidFill>
                  <a:srgbClr val="CCCCCC"/>
                </a:solidFill>
                <a:latin typeface="Consolas"/>
                <a:ea typeface="DejaVu Sans"/>
              </a:rPr>
              <a:t>'wap1_log_price_ret_per_spread_sqr_vol_buks’ , </a:t>
            </a:r>
            <a:r>
              <a:rPr lang="en-SG" sz="1050" b="0" strike="noStrike" spc="-1">
                <a:solidFill>
                  <a:srgbClr val="CCCCCC"/>
                </a:solidFill>
                <a:latin typeface="Consolas"/>
                <a:ea typeface="DejaVu Sans"/>
              </a:rPr>
              <a:t>'log_liquidity1_ret_sqr_vol_buks’, </a:t>
            </a:r>
            <a:r>
              <a:rPr lang="en-SG" sz="1200" b="0" strike="noStrike" spc="-1">
                <a:solidFill>
                  <a:srgbClr val="CCCCCC"/>
                </a:solidFill>
                <a:latin typeface="Consolas"/>
                <a:ea typeface="DejaVu Sans"/>
              </a:rPr>
              <a:t>'log_liquidity2_ret_sqr_vol_buks’, ‘book_delta_count_buks, trade_volume_buks, sqrt_trade_volume_buks, cube_root_trade_volume_buks, trade_volume_p2/3_buks, quart_root_trade_volume_buks, trade_count_buks, trade_volume_per_liquidity1_wavg_buks, trade_volume_per_liquidity2_wavg_buks, ask_liq1_diff_wavg,</a:t>
            </a:r>
            <a:endParaRPr lang="en-US" sz="1200" b="0" strike="noStrike" spc="-1">
              <a:solidFill>
                <a:srgbClr val="000000"/>
              </a:solidFill>
              <a:latin typeface="Arial"/>
            </a:endParaRPr>
          </a:p>
          <a:p>
            <a:pPr marL="228600" indent="-228600">
              <a:lnSpc>
                <a:spcPct val="90000"/>
              </a:lnSpc>
              <a:spcBef>
                <a:spcPts val="1001"/>
              </a:spcBef>
              <a:buClr>
                <a:srgbClr val="000000"/>
              </a:buClr>
              <a:buFont typeface="Arial"/>
              <a:buChar char="•"/>
            </a:pPr>
            <a:r>
              <a:rPr lang="en-SG" sz="1500" b="0" strike="noStrike" spc="-1">
                <a:solidFill>
                  <a:srgbClr val="000000"/>
                </a:solidFill>
                <a:latin typeface="Aptos"/>
                <a:ea typeface="DejaVu Sans"/>
              </a:rPr>
              <a:t>Mix of low. To high pos. corr. </a:t>
            </a:r>
            <a:r>
              <a:rPr lang="en-SG" sz="1400" b="0" strike="noStrike" spc="-1">
                <a:solidFill>
                  <a:srgbClr val="000000"/>
                </a:solidFill>
                <a:latin typeface="Aptos"/>
                <a:ea typeface="DejaVu Sans"/>
              </a:rPr>
              <a:t>for different stocks</a:t>
            </a:r>
            <a:endParaRPr lang="en-US" sz="1400" b="0" strike="noStrike" spc="-1">
              <a:solidFill>
                <a:srgbClr val="000000"/>
              </a:solidFill>
              <a:latin typeface="Arial"/>
            </a:endParaRPr>
          </a:p>
          <a:p>
            <a:pPr marL="685800" lvl="1" indent="-228600">
              <a:lnSpc>
                <a:spcPct val="90000"/>
              </a:lnSpc>
              <a:spcBef>
                <a:spcPts val="499"/>
              </a:spcBef>
              <a:buClr>
                <a:srgbClr val="CCCCCC"/>
              </a:buClr>
              <a:buFont typeface="Arial"/>
              <a:buChar char="•"/>
            </a:pPr>
            <a:r>
              <a:rPr lang="en-SG" sz="1500" b="0" strike="noStrike" spc="-1">
                <a:solidFill>
                  <a:srgbClr val="CCCCCC"/>
                </a:solidFill>
                <a:latin typeface="Consolas"/>
                <a:ea typeface="DejaVu Sans"/>
              </a:rPr>
              <a:t>'log_spread_ret_sqr_vol_buks’</a:t>
            </a:r>
            <a:endParaRPr lang="en-US" sz="1500" b="0" strike="noStrike" spc="-1">
              <a:solidFill>
                <a:srgbClr val="000000"/>
              </a:solidFill>
              <a:latin typeface="Arial"/>
            </a:endParaRPr>
          </a:p>
          <a:p>
            <a:pPr marL="228600" indent="-228600">
              <a:lnSpc>
                <a:spcPct val="90000"/>
              </a:lnSpc>
              <a:spcBef>
                <a:spcPts val="1417"/>
              </a:spcBef>
              <a:buNone/>
              <a:tabLst>
                <a:tab pos="0" algn="l"/>
              </a:tabLst>
            </a:pPr>
            <a:endParaRPr lang="en-US" sz="1300" b="0" strike="noStrike" spc="-1">
              <a:solidFill>
                <a:srgbClr val="000000"/>
              </a:solidFill>
              <a:latin typeface="Arial"/>
            </a:endParaRPr>
          </a:p>
          <a:p>
            <a:pPr marL="228600" indent="-228600">
              <a:lnSpc>
                <a:spcPct val="90000"/>
              </a:lnSpc>
              <a:spcBef>
                <a:spcPts val="1001"/>
              </a:spcBef>
              <a:buNone/>
              <a:tabLst>
                <a:tab pos="0" algn="l"/>
              </a:tabLst>
            </a:pPr>
            <a:endParaRPr lang="en-US" sz="2000" b="0" strike="noStrike" spc="-1">
              <a:solidFill>
                <a:srgbClr val="000000"/>
              </a:solidFill>
              <a:latin typeface="Arial"/>
            </a:endParaRPr>
          </a:p>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228600" indent="-228600">
              <a:lnSpc>
                <a:spcPct val="90000"/>
              </a:lnSpc>
              <a:spcBef>
                <a:spcPts val="1001"/>
              </a:spcBef>
              <a:buNone/>
              <a:tabLst>
                <a:tab pos="0" algn="l"/>
              </a:tabLst>
            </a:pP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16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p:txBody>
      </p:sp>
      <p:sp>
        <p:nvSpPr>
          <p:cNvPr id="2" name="Oval 1">
            <a:extLst>
              <a:ext uri="{FF2B5EF4-FFF2-40B4-BE49-F238E27FC236}">
                <a16:creationId xmlns:a16="http://schemas.microsoft.com/office/drawing/2014/main" id="{01645A4F-8FCB-7DDD-17D2-12BCF61DF751}"/>
              </a:ext>
            </a:extLst>
          </p:cNvPr>
          <p:cNvSpPr/>
          <p:nvPr/>
        </p:nvSpPr>
        <p:spPr>
          <a:xfrm>
            <a:off x="10213848" y="841248"/>
            <a:ext cx="1627632"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Done!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36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84000" lnSpcReduction="20000"/>
          </a:bodyPr>
          <a:lstStyle/>
          <a:p>
            <a:pPr marL="228600" indent="-228600">
              <a:lnSpc>
                <a:spcPct val="90000"/>
              </a:lnSpc>
              <a:spcBef>
                <a:spcPts val="1001"/>
              </a:spcBef>
              <a:buClr>
                <a:srgbClr val="000000"/>
              </a:buClr>
              <a:buFont typeface="Arial"/>
              <a:buChar char="•"/>
            </a:pPr>
            <a:r>
              <a:rPr lang="en-SG" sz="2800" b="0" strike="noStrike" spc="-1">
                <a:solidFill>
                  <a:srgbClr val="000000"/>
                </a:solidFill>
                <a:latin typeface="Aptos"/>
                <a:ea typeface="DejaVu Sans"/>
              </a:rPr>
              <a:t>Check the min, max and range of values for each of raw liq. Feature to see the scale of each feature. They all have different scales so they need to be normalized. </a:t>
            </a:r>
            <a:endParaRPr lang="en-US" sz="28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exp_log_liq1_ret_*_wap_eqi_price1_ret_vol_buks AND </a:t>
            </a:r>
            <a:r>
              <a:rPr lang="en-SG" sz="2400" b="0" strike="noStrike" spc="-1">
                <a:solidFill>
                  <a:srgbClr val="CCCCCC"/>
                </a:solidFill>
                <a:latin typeface="Consolas"/>
                <a:ea typeface="DejaVu Sans"/>
              </a:rPr>
              <a:t>exp_log_liq1_ret_*_wap_eqi_price1_ret_vol_buks_2(same as previous)</a:t>
            </a:r>
            <a:r>
              <a:rPr lang="en-SG" sz="2400" b="0" strike="noStrike" spc="-1">
                <a:solidFill>
                  <a:srgbClr val="000000"/>
                </a:solidFill>
                <a:latin typeface="Aptos"/>
                <a:ea typeface="DejaVu Sans"/>
              </a:rPr>
              <a:t>  Min:  0.0, Max:  15.4314858288986</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log_liquidity1_ret_sqr_vol_buks  Min:  0.0, Max:  216.44643432321027</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wap1_log_price_ret_per_spread_sqr_vol_buks  Min:  0.0, Max:  63893.42029636643</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wavg_wap1_log_price_amp_diff  Min:  0.9999999999351177, Max:  inf</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wavg_wap_eqi_price0_amp_diff  Min:  0.9999999999406891, Max:  inf</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liquidity1_wavg  Min:  0.850008628347739, Max:  2997063.2110014684</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liquidity2_wavg  Min:  0.1854020731394554, Max:  108551400.92072429</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Aptos"/>
                <a:ea typeface="DejaVu Sans"/>
              </a:rPr>
              <a:t>spread_wavg  Min:  2.514241494843901e-05, Max:  0.03775830443923237</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ask_liq1_diff_wavg  Min:  -2925519.34853724, Max:  1525556.4992372217</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bid_liq1_diff_wavg  Min:  -1590983.930454508, Max:  2545604.6237271978</a:t>
            </a:r>
            <a:endParaRPr lang="en-US" sz="2400" b="0" strike="noStrike" spc="-1">
              <a:solidFill>
                <a:srgbClr val="000000"/>
              </a:solidFill>
              <a:latin typeface="Arial"/>
            </a:endParaRPr>
          </a:p>
          <a:p>
            <a:pPr marL="685800" lvl="1" indent="-228600">
              <a:lnSpc>
                <a:spcPct val="90000"/>
              </a:lnSpc>
              <a:spcBef>
                <a:spcPts val="499"/>
              </a:spcBef>
              <a:buClr>
                <a:srgbClr val="000000"/>
              </a:buClr>
              <a:buFont typeface="Arial"/>
              <a:buChar char="•"/>
            </a:pPr>
            <a:r>
              <a:rPr lang="en-SG" sz="2400" b="0" strike="noStrike" spc="-1">
                <a:solidFill>
                  <a:srgbClr val="000000"/>
                </a:solidFill>
                <a:latin typeface="Aptos"/>
                <a:ea typeface="DejaVu Sans"/>
              </a:rPr>
              <a:t>Others vary from -0.5 to 0.5</a:t>
            </a:r>
            <a:endParaRPr lang="en-US" sz="24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SG" sz="4400" b="0" strike="noStrike" spc="-1">
                <a:solidFill>
                  <a:srgbClr val="000000"/>
                </a:solidFill>
                <a:latin typeface="Aptos Display"/>
                <a:ea typeface="DejaVu Sans"/>
              </a:rPr>
              <a:t>Clustering Analysis of raw liq. features</a:t>
            </a:r>
            <a:endParaRPr lang="en-US" sz="4400" b="0" strike="noStrike" spc="-1">
              <a:solidFill>
                <a:srgbClr val="000000"/>
              </a:solidFill>
              <a:latin typeface="Arial"/>
            </a:endParaRPr>
          </a:p>
        </p:txBody>
      </p:sp>
      <p:sp>
        <p:nvSpPr>
          <p:cNvPr id="36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ptos"/>
                <a:ea typeface="DejaVu Sans"/>
              </a:rPr>
              <a:t>•Naturally, we can cluster stocks on features that have high pos. or neg. corr. With the target.</a:t>
            </a:r>
            <a:endParaRPr lang="en-US" sz="2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ptos"/>
                <a:ea typeface="DejaVu Sans"/>
              </a:rPr>
              <a:t>Clustering is done by the perform_clustering() function</a:t>
            </a:r>
            <a:endParaRPr lang="en-US" sz="2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highlight>
                  <a:srgbClr val="FFFF00"/>
                </a:highlight>
                <a:latin typeface="Aptos"/>
                <a:ea typeface="DejaVu Sans"/>
              </a:rPr>
              <a:t>Feat. wap1_log_price_ret_buks has poor corr. With the target so it should not be used for clustering.</a:t>
            </a:r>
            <a:endParaRPr lang="en-US" sz="2800" b="0" strike="noStrike" spc="-1">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C9BA4"/>
        </a:solidFill>
        <a:effectLst/>
      </p:bgPr>
    </p:bg>
    <p:spTree>
      <p:nvGrpSpPr>
        <p:cNvPr id="1" name=""/>
        <p:cNvGrpSpPr/>
        <p:nvPr/>
      </p:nvGrpSpPr>
      <p:grpSpPr>
        <a:xfrm>
          <a:off x="0" y="0"/>
          <a:ext cx="0" cy="0"/>
          <a:chOff x="0" y="0"/>
          <a:chExt cx="0" cy="0"/>
        </a:xfrm>
      </p:grpSpPr>
      <p:sp>
        <p:nvSpPr>
          <p:cNvPr id="36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SG" sz="4200" b="0" strike="noStrike" spc="-1">
                <a:solidFill>
                  <a:srgbClr val="000000"/>
                </a:solidFill>
                <a:latin typeface="Aptos Display"/>
                <a:ea typeface="DejaVu Sans"/>
              </a:rPr>
              <a:t>perform_clustering() </a:t>
            </a:r>
            <a:endParaRPr lang="en-US" sz="4200" b="0" strike="noStrike" spc="-1">
              <a:solidFill>
                <a:srgbClr val="000000"/>
              </a:solidFill>
              <a:latin typeface="Arial"/>
            </a:endParaRPr>
          </a:p>
        </p:txBody>
      </p:sp>
      <p:sp>
        <p:nvSpPr>
          <p:cNvPr id="36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Feat. coming has dim. time_id x stock_id (30 buckets are already agg. Using mean)</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 Feat. Is standardized.</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 Feat. Corr. Across stocks is calc. C.shape = 112x112. Fischer transform arctanh() of all 112 corr values is done to make their dist. Normal. Diagonals of C matrix is filled with mean corr of each stock to every other stock.</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Noto Sans CJK SC"/>
              </a:rPr>
              <a:t>PCA of the Feat. Matrix, (time_id x stock_id) is carried out. However, n_components is set to 112 (i.e. full feat. Dim.) Here time_id is treated like n_samples and </a:t>
            </a:r>
            <a:r>
              <a:rPr lang="en-US" sz="1500" b="0" strike="noStrike" spc="-1">
                <a:solidFill>
                  <a:srgbClr val="000000"/>
                </a:solidFill>
                <a:latin typeface="Aptos"/>
                <a:ea typeface="DejaVu Sans"/>
              </a:rPr>
              <a:t>stock_id is treated like n_features.</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We compute the PCs using .fit() and get a matrix of shape (n_components x n_features) i.e. (n_components x stock_ids)</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We eliminate some of the components (dimensionality reduction) by multiplying with singular values (contracted by ^0.5) this is an automatic way of choosing largest n_components. </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We transpose this matrix PCs matrix to get (n_features x n_components) matrix and we do clustering on this transposed matrix. Here each feature is the stock_id and it is represented by the n_components</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highlight>
                  <a:srgbClr val="FFFF00"/>
                </a:highlight>
                <a:latin typeface="Aptos"/>
                <a:ea typeface="DejaVu Sans"/>
              </a:rPr>
              <a:t>We could also take another approach and compute the score matrix (dimensionality reduced data matrix after applying the PCs.)</a:t>
            </a:r>
            <a:endParaRPr lang="en-US" sz="1500" b="0" strike="noStrike" spc="-1">
              <a:solidFill>
                <a:srgbClr val="000000"/>
              </a:solidFill>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C9BA4"/>
        </a:solidFill>
        <a:effectLst/>
      </p:bgPr>
    </p:bg>
    <p:spTree>
      <p:nvGrpSpPr>
        <p:cNvPr id="1" name=""/>
        <p:cNvGrpSpPr/>
        <p:nvPr/>
      </p:nvGrpSpPr>
      <p:grpSpPr>
        <a:xfrm>
          <a:off x="0" y="0"/>
          <a:ext cx="0" cy="0"/>
          <a:chOff x="0" y="0"/>
          <a:chExt cx="0" cy="0"/>
        </a:xfrm>
      </p:grpSpPr>
      <p:sp>
        <p:nvSpPr>
          <p:cNvPr id="36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SG" sz="4200" b="0" strike="noStrike" spc="-1">
                <a:solidFill>
                  <a:srgbClr val="000000"/>
                </a:solidFill>
                <a:latin typeface="Aptos Display"/>
                <a:ea typeface="DejaVu Sans"/>
              </a:rPr>
              <a:t>perform_clustering() </a:t>
            </a:r>
            <a:endParaRPr lang="en-US" sz="4200" b="0" strike="noStrike" spc="-1">
              <a:solidFill>
                <a:srgbClr val="000000"/>
              </a:solidFill>
              <a:latin typeface="Arial"/>
            </a:endParaRPr>
          </a:p>
        </p:txBody>
      </p:sp>
      <p:sp>
        <p:nvSpPr>
          <p:cNvPr id="36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highlight>
                  <a:srgbClr val="FFFF00"/>
                </a:highlight>
                <a:latin typeface="Aptos"/>
                <a:ea typeface="DejaVu Sans"/>
              </a:rPr>
              <a:t>As GMM is used, it’s only good if each Gaussian cluster has enough points so it maybe better to use this for fewer number of clusters with many points inside each. Limit number of clusters to 10. </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highlight>
                  <a:srgbClr val="FFFF00"/>
                </a:highlight>
                <a:latin typeface="Aptos"/>
                <a:ea typeface="DejaVu Sans"/>
              </a:rPr>
              <a:t> </a:t>
            </a:r>
            <a:endParaRPr lang="en-US" sz="15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500" b="0" strike="noStrike" spc="-1">
                <a:solidFill>
                  <a:srgbClr val="000000"/>
                </a:solidFill>
                <a:latin typeface="Aptos"/>
                <a:ea typeface="DejaVu Sans"/>
              </a:rPr>
              <a:t> </a:t>
            </a:r>
            <a:endParaRPr lang="en-US" sz="1500" b="0" strike="noStrike" spc="-1">
              <a:solidFill>
                <a:srgbClr val="000000"/>
              </a:solidFill>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37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37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37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90000"/>
              </a:lnSpc>
              <a:buNone/>
            </a:pPr>
            <a:r>
              <a:rPr lang="en-US" sz="5000" b="0" strike="noStrike" spc="-1">
                <a:solidFill>
                  <a:srgbClr val="000000"/>
                </a:solidFill>
                <a:latin typeface="Aptos"/>
                <a:ea typeface="DejaVu Sans"/>
              </a:rPr>
              <a:t>Feature Engineering</a:t>
            </a:r>
            <a:endParaRPr lang="en-US" sz="5000" b="0" strike="noStrike" spc="-1">
              <a:solidFill>
                <a:srgbClr val="000000"/>
              </a:solidFill>
              <a:latin typeface="Arial"/>
            </a:endParaRPr>
          </a:p>
        </p:txBody>
      </p:sp>
      <p:sp>
        <p:nvSpPr>
          <p:cNvPr id="37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train_features = generate_features(train_buckets)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train_features['target'] = read_targets_from_df(train, train_buckets['stock_ids'], train_buckets['time_ids'])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generate_features(train_buckets)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get_cohesion_features()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get_misc_features()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get_simple_features()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read_targets_from_df()</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train_feat_df = merge_features_to_df(train_features, train, [f for f in list(train_features.keys()) if ('time_id' not in f)])</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merge_features_to_df()</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200" b="0" strike="noStrike" spc="-1">
                <a:solidFill>
                  <a:srgbClr val="000000"/>
                </a:solidFill>
                <a:latin typeface="Aptos"/>
                <a:ea typeface="DejaVu Sans"/>
              </a:rPr>
              <a:t>generate_features(train_buckets)</a:t>
            </a:r>
            <a:endParaRPr lang="en-US" sz="4200" b="0" strike="noStrike" spc="-1">
              <a:solidFill>
                <a:srgbClr val="000000"/>
              </a:solidFill>
              <a:latin typeface="Arial"/>
            </a:endParaRPr>
          </a:p>
        </p:txBody>
      </p:sp>
      <p:sp>
        <p:nvSpPr>
          <p:cNvPr id="37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For all the features in this func. We agg. Along the bucket axis.</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We take log to reduce the right skew and large kurtosis and make it more normal, . Before we can take log the feature has to be positive so we square the feature before taking the mean and then square root afterwards. Squaring can also help to prevent feature values canceling out within the bucket.  This brings back the scale and also results in positive numbers.</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final_features['wap1_log_price_ret_vol'] = np.mean(train_buckets['wap1_log_price_ret_vol_buks']**2, 2, keepdims=True)**0.5</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    # (log liquidity ret x equi_price1_volatility) / wap1 price volatitliy = a kind of liquidity adjusted volatility     # take log as the value is around 1. log gives negative sign to values less than 1 and positive sign to values greater than 1     # check if greater than or less than wap1 price volatility</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Noto Sans CJK SC"/>
              </a:rPr>
              <a:t>final_features['log_liq2_ret_*_wap_eqi_price1_ret_vol'] =  np.log(np.mean(train_buckets['log_liq2_ret_*_wap_eqi_price1_ret_vol_buks']**2, 2, keepdims=True)**0.5/final_features['wap1_log_price_ret_vol'])</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 </a:t>
            </a:r>
            <a:endParaRPr lang="en-US" sz="16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8"/>
          <p:cNvPicPr/>
          <p:nvPr/>
        </p:nvPicPr>
        <p:blipFill>
          <a:blip r:embed="rId2"/>
          <a:stretch/>
        </p:blipFill>
        <p:spPr>
          <a:xfrm>
            <a:off x="9452520" y="3970080"/>
            <a:ext cx="2603880" cy="2203560"/>
          </a:xfrm>
          <a:prstGeom prst="rect">
            <a:avLst/>
          </a:prstGeom>
          <a:ln w="0">
            <a:noFill/>
          </a:ln>
        </p:spPr>
      </p:pic>
      <p:sp>
        <p:nvSpPr>
          <p:cNvPr id="14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50" name="PlaceHolder 2"/>
          <p:cNvSpPr>
            <a:spLocks noGrp="1"/>
          </p:cNvSpPr>
          <p:nvPr>
            <p:ph/>
          </p:nvPr>
        </p:nvSpPr>
        <p:spPr>
          <a:xfrm>
            <a:off x="837720" y="1825560"/>
            <a:ext cx="8610840" cy="4663800"/>
          </a:xfrm>
          <a:prstGeom prst="rect">
            <a:avLst/>
          </a:prstGeom>
          <a:noFill/>
          <a:ln w="0">
            <a:noFill/>
          </a:ln>
        </p:spPr>
        <p:txBody>
          <a:bodyPr lIns="90000" tIns="45000" rIns="90000" bIns="45000" anchor="t">
            <a:normAutofit fontScale="90500" lnSpcReduction="10000"/>
          </a:bodyPr>
          <a:lstStyle/>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All correlations are against target (2</a:t>
            </a:r>
            <a:r>
              <a:rPr lang="en-SG" sz="2800" b="0" strike="noStrike" spc="-1" baseline="30000" dirty="0">
                <a:solidFill>
                  <a:srgbClr val="000000"/>
                </a:solidFill>
                <a:latin typeface="Aptos"/>
                <a:ea typeface="DejaVu Sans"/>
              </a:rPr>
              <a:t>nd</a:t>
            </a:r>
            <a:r>
              <a:rPr lang="en-SG" sz="2800" b="0" strike="noStrike" spc="-1" dirty="0">
                <a:solidFill>
                  <a:srgbClr val="000000"/>
                </a:solidFill>
                <a:latin typeface="Aptos"/>
                <a:ea typeface="DejaVu Sans"/>
              </a:rPr>
              <a:t> 10 min real. Vol.)</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B050"/>
                </a:solidFill>
                <a:latin typeface="Aptos"/>
                <a:ea typeface="DejaVu Sans"/>
              </a:rPr>
              <a:t>Very high pos. corr. Sum of Absolute Differences (SAD) ask/bid price. </a:t>
            </a:r>
            <a:r>
              <a:rPr lang="en-SG" sz="2000" b="0" strike="noStrike" spc="-1" dirty="0">
                <a:solidFill>
                  <a:srgbClr val="000000"/>
                </a:solidFill>
                <a:latin typeface="Aptos"/>
                <a:ea typeface="DejaVu Sans"/>
              </a:rPr>
              <a:t>SAD is sum of absolute values of first difference between bid/ask prices in a time id. </a:t>
            </a:r>
            <a:r>
              <a:rPr lang="en-SG" sz="1300" b="0" strike="noStrike" spc="-1" dirty="0">
                <a:solidFill>
                  <a:srgbClr val="000000"/>
                </a:solidFill>
                <a:latin typeface="Aptos"/>
                <a:ea typeface="DejaVu Sans"/>
              </a:rPr>
              <a:t>(SAD </a:t>
            </a:r>
            <a:r>
              <a:rPr lang="en-SG" sz="1300" spc="-1" dirty="0">
                <a:solidFill>
                  <a:srgbClr val="000000"/>
                </a:solidFill>
                <a:latin typeface="Aptos"/>
                <a:ea typeface="DejaVu Sans"/>
              </a:rPr>
              <a:t>is l</a:t>
            </a:r>
            <a:r>
              <a:rPr lang="en-SG" sz="1300" b="0" strike="noStrike" spc="-1" dirty="0">
                <a:solidFill>
                  <a:srgbClr val="000000"/>
                </a:solidFill>
                <a:latin typeface="Aptos"/>
                <a:ea typeface="DejaVu Sans"/>
              </a:rPr>
              <a:t>ess affected by outlier (i.e. a single large first difference) compared to volatility (std. ) which squares deviations) </a:t>
            </a:r>
            <a:endParaRPr lang="en-US" sz="13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FF0000"/>
                </a:solidFill>
                <a:latin typeface="Aptos"/>
                <a:ea typeface="DejaVu Sans"/>
              </a:rPr>
              <a:t>medium pos. corr. (0.05 – 0.4) Sum of Absolute Differences ask/bid size </a:t>
            </a:r>
            <a:r>
              <a:rPr lang="en-SG" sz="2000" b="0" strike="noStrike" spc="-1" dirty="0">
                <a:solidFill>
                  <a:srgbClr val="000000"/>
                </a:solidFill>
                <a:latin typeface="Aptos"/>
                <a:ea typeface="DejaVu Sans"/>
              </a:rPr>
              <a:t>(outlier stocks 29, 43 &lt;  -0.2)</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err="1">
                <a:solidFill>
                  <a:srgbClr val="FF0000"/>
                </a:solidFill>
                <a:latin typeface="Aptos"/>
                <a:ea typeface="DejaVu Sans"/>
              </a:rPr>
              <a:t>Ask_size</a:t>
            </a:r>
            <a:r>
              <a:rPr lang="en-SG" sz="2000" b="0" strike="noStrike" spc="-1" dirty="0">
                <a:solidFill>
                  <a:srgbClr val="FF0000"/>
                </a:solidFill>
                <a:latin typeface="Aptos"/>
                <a:ea typeface="DejaVu Sans"/>
              </a:rPr>
              <a:t> x </a:t>
            </a:r>
            <a:r>
              <a:rPr lang="en-SG" sz="2000" b="0" strike="noStrike" spc="-1" dirty="0" err="1">
                <a:solidFill>
                  <a:srgbClr val="FF0000"/>
                </a:solidFill>
                <a:latin typeface="Aptos"/>
                <a:ea typeface="DejaVu Sans"/>
              </a:rPr>
              <a:t>ask_price</a:t>
            </a:r>
            <a:r>
              <a:rPr lang="en-SG" sz="2000" b="0" strike="noStrike" spc="-1" dirty="0">
                <a:solidFill>
                  <a:srgbClr val="FF0000"/>
                </a:solidFill>
                <a:latin typeface="Aptos"/>
                <a:ea typeface="DejaVu Sans"/>
              </a:rPr>
              <a:t> corr. Is pos. corr. With target (0.0 - 0.2). </a:t>
            </a:r>
            <a:r>
              <a:rPr lang="en-SG" sz="2000" b="0" strike="noStrike" spc="-1" dirty="0">
                <a:solidFill>
                  <a:srgbClr val="000000"/>
                </a:solidFill>
                <a:latin typeface="Aptos"/>
                <a:ea typeface="DejaVu Sans"/>
              </a:rPr>
              <a:t>Generally ask size and ask price are neg. corr. </a:t>
            </a:r>
            <a:r>
              <a:rPr lang="en-SG" sz="1300" b="0" strike="noStrike" spc="-1" dirty="0">
                <a:solidFill>
                  <a:srgbClr val="000000"/>
                </a:solidFill>
                <a:latin typeface="Aptos"/>
                <a:ea typeface="DejaVu Sans"/>
              </a:rPr>
              <a:t>(</a:t>
            </a:r>
            <a:r>
              <a:rPr lang="en-SG" sz="900" b="0" strike="noStrike" spc="-1" dirty="0">
                <a:solidFill>
                  <a:srgbClr val="000000"/>
                </a:solidFill>
                <a:latin typeface="Aptos"/>
                <a:ea typeface="DejaVu Sans"/>
              </a:rPr>
              <a:t>shown by red and green arrow on picture on right which is true across time as well</a:t>
            </a:r>
            <a:r>
              <a:rPr lang="en-SG" sz="1300" b="0" strike="noStrike" spc="-1" dirty="0">
                <a:solidFill>
                  <a:srgbClr val="000000"/>
                </a:solidFill>
                <a:latin typeface="Aptos"/>
                <a:ea typeface="DejaVu Sans"/>
              </a:rPr>
              <a:t>) </a:t>
            </a:r>
            <a:r>
              <a:rPr lang="en-SG" sz="2000" b="0" strike="noStrike" spc="-1" dirty="0">
                <a:solidFill>
                  <a:srgbClr val="000000"/>
                </a:solidFill>
                <a:latin typeface="Aptos"/>
                <a:ea typeface="DejaVu Sans"/>
              </a:rPr>
              <a:t>Across time/instances because larger ask size will have to ask at a lower price so that volatility is less.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a:t>
            </a:r>
            <a:r>
              <a:rPr lang="en-SG" sz="2000" b="0" i="1" strike="noStrike" spc="-1" dirty="0">
                <a:solidFill>
                  <a:srgbClr val="00B050"/>
                </a:solidFill>
                <a:latin typeface="Aptos"/>
                <a:ea typeface="DejaVu Sans"/>
              </a:rPr>
              <a:t>bk_level1_2_size_imbalance_feat</a:t>
            </a:r>
            <a:r>
              <a:rPr lang="en-SG" sz="2000" b="0" i="1" strike="noStrike" spc="-1" dirty="0">
                <a:solidFill>
                  <a:srgbClr val="000000"/>
                </a:solidFill>
                <a:latin typeface="Aptos"/>
                <a:ea typeface="DejaVu Sans"/>
              </a:rPr>
              <a:t>, </a:t>
            </a:r>
            <a:r>
              <a:rPr lang="en-SG" sz="2000" b="0" strike="noStrike" spc="-1" dirty="0">
                <a:solidFill>
                  <a:srgbClr val="000000"/>
                </a:solidFill>
                <a:latin typeface="Aptos"/>
                <a:ea typeface="DejaVu Sans"/>
              </a:rPr>
              <a:t>volatility is less when level 2 </a:t>
            </a:r>
            <a:r>
              <a:rPr lang="en-SG" sz="2000" b="0" strike="noStrike" spc="-1" dirty="0" err="1">
                <a:solidFill>
                  <a:srgbClr val="000000"/>
                </a:solidFill>
                <a:latin typeface="Aptos"/>
                <a:ea typeface="DejaVu Sans"/>
              </a:rPr>
              <a:t>bid_size</a:t>
            </a:r>
            <a:r>
              <a:rPr lang="en-SG" sz="2000" b="0" strike="noStrike" spc="-1" dirty="0">
                <a:solidFill>
                  <a:srgbClr val="000000"/>
                </a:solidFill>
                <a:latin typeface="Aptos"/>
                <a:ea typeface="DejaVu Sans"/>
              </a:rPr>
              <a:t> is less than level 1 bid size across market depth (Not across time) level 2 </a:t>
            </a:r>
            <a:r>
              <a:rPr lang="en-SG" sz="2000" b="0" strike="noStrike" spc="-1" dirty="0" err="1">
                <a:solidFill>
                  <a:srgbClr val="000000"/>
                </a:solidFill>
                <a:latin typeface="Aptos"/>
                <a:ea typeface="DejaVu Sans"/>
              </a:rPr>
              <a:t>ask_size</a:t>
            </a:r>
            <a:r>
              <a:rPr lang="en-SG" sz="2000" b="0" strike="noStrike" spc="-1" dirty="0">
                <a:solidFill>
                  <a:srgbClr val="000000"/>
                </a:solidFill>
                <a:latin typeface="Aptos"/>
                <a:ea typeface="DejaVu Sans"/>
              </a:rPr>
              <a:t> is less than level 1 ask size across market depth (Not across time) at a particular time step (e.g. a second in bucket) like shown in the image on right. We are given two levels of the market depth. Sum all the min((level 2 ask/bid size – level 1 ask/bid 1),0) across seconds in the time id. </a:t>
            </a:r>
            <a:r>
              <a:rPr lang="en-SG" sz="1300" b="0" strike="noStrike" spc="-1" dirty="0">
                <a:solidFill>
                  <a:srgbClr val="000000"/>
                </a:solidFill>
                <a:latin typeface="Aptos"/>
                <a:ea typeface="DejaVu Sans"/>
              </a:rPr>
              <a:t>(This quantity is always 0 or negative) </a:t>
            </a:r>
            <a:r>
              <a:rPr lang="en-SG" sz="2000" b="0" strike="noStrike" spc="-1" dirty="0">
                <a:solidFill>
                  <a:srgbClr val="000000"/>
                </a:solidFill>
                <a:latin typeface="Aptos"/>
                <a:ea typeface="DejaVu Sans"/>
              </a:rPr>
              <a:t>Normalize this by the number of data points in this time bucket. </a:t>
            </a:r>
            <a:r>
              <a:rPr lang="en-US" sz="2000" b="0" strike="noStrike" spc="-1" dirty="0">
                <a:solidFill>
                  <a:srgbClr val="000000"/>
                </a:solidFill>
                <a:highlight>
                  <a:srgbClr val="00FF00"/>
                </a:highlight>
                <a:latin typeface="Aptos"/>
                <a:ea typeface="DejaVu Sans"/>
              </a:rPr>
              <a:t>Done! </a:t>
            </a:r>
            <a:r>
              <a:rPr lang="en-US" sz="2000" b="0" strike="noStrike" spc="-1" dirty="0">
                <a:solidFill>
                  <a:srgbClr val="000000"/>
                </a:solidFill>
                <a:highlight>
                  <a:srgbClr val="FF0000"/>
                </a:highlight>
                <a:latin typeface="Aptos"/>
                <a:ea typeface="DejaVu Sans"/>
              </a:rPr>
              <a:t>Normalization is not good. </a:t>
            </a:r>
            <a:r>
              <a:rPr lang="en-US" sz="2000" b="0" strike="noStrike" spc="-1" dirty="0">
                <a:solidFill>
                  <a:srgbClr val="000000"/>
                </a:solidFill>
                <a:highlight>
                  <a:srgbClr val="00FFFF"/>
                </a:highlight>
                <a:latin typeface="Aptos"/>
                <a:ea typeface="DejaVu Sans"/>
              </a:rPr>
              <a:t>Sum is better</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151" name="Oval 9"/>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152" name="Parallelogram 11"/>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200" b="0" strike="noStrike" spc="-1">
                <a:solidFill>
                  <a:srgbClr val="000000"/>
                </a:solidFill>
                <a:latin typeface="Aptos"/>
                <a:ea typeface="DejaVu Sans"/>
              </a:rPr>
              <a:t>generate_features(train_buckets)</a:t>
            </a:r>
            <a:endParaRPr lang="en-US" sz="4200" b="0" strike="noStrike" spc="-1">
              <a:solidFill>
                <a:srgbClr val="000000"/>
              </a:solidFill>
              <a:latin typeface="Arial"/>
            </a:endParaRPr>
          </a:p>
        </p:txBody>
      </p:sp>
      <p:sp>
        <p:nvSpPr>
          <p:cNvPr id="38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Noto Sans CJK SC"/>
              </a:rPr>
              <a:t>TO interpret the feature, </a:t>
            </a:r>
            <a:r>
              <a:rPr lang="en-US" sz="1600" b="0" strike="noStrike" spc="-1">
                <a:solidFill>
                  <a:srgbClr val="000000"/>
                </a:solidFill>
                <a:latin typeface="Aptos"/>
                <a:ea typeface="DejaVu Sans"/>
              </a:rPr>
              <a:t>train_buckets['log_liq2_ret_*_wap_eqi_price1_ret_vol_buks'] : wap equilibrium price 1 returns volatitlity in bucket amplified (&gt; 1) by positive/increasing liquidity returns (through exponent)     # and diminished ( &lt; 1) by negative/decreasing liquidity returns (through exponent)</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Noto Sans CJK SC"/>
              </a:rPr>
              <a:t>We divide this by f</a:t>
            </a:r>
            <a:r>
              <a:rPr lang="en-US" sz="1600" b="0" strike="noStrike" spc="-1">
                <a:solidFill>
                  <a:srgbClr val="000000"/>
                </a:solidFill>
                <a:latin typeface="Aptos"/>
                <a:ea typeface="DejaVu Sans"/>
              </a:rPr>
              <a:t>inal_features['wap1_log_price_ret_vol'] to see its compare if it is above or below this.  </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final_features['exp_log_liq1_ret_*_wap_eqi_price1_ret_vol'] = np.log(np.mean(train_buckets['exp_log_liq1_ret_*_wap_eqi_price1_ret_vol_buks']**2, 2, keepdims=True)**0.5/final_features['wap1_log_price_ret_vol'])</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 # average out along the buckets axis    </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   final_features['wap1_log_price_ret_per_liq2_vol']</a:t>
            </a:r>
            <a:endParaRPr lang="en-US" sz="16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600" b="0" strike="noStrike" spc="-1">
                <a:solidFill>
                  <a:srgbClr val="000000"/>
                </a:solidFill>
                <a:latin typeface="Aptos"/>
                <a:ea typeface="DejaVu Sans"/>
              </a:rPr>
              <a:t># ratio of mean of last 15 buckets to mean of first 15 buckets within a time id. ratio &gt; 1 means increasing trend. ratio &lt; 1 means decreasing trend</a:t>
            </a:r>
            <a:endParaRPr lang="en-US" sz="16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600" b="0" strike="noStrike" spc="-1">
                <a:solidFill>
                  <a:srgbClr val="000000"/>
                </a:solidFill>
                <a:latin typeface="Aptos"/>
                <a:ea typeface="DejaVu Sans"/>
              </a:rPr>
              <a:t>final_features['log_liq2_ret_*_wap_eqi_price1_ret_vol_15_ratio']   </a:t>
            </a:r>
            <a:endParaRPr lang="en-US" sz="16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600" b="0" strike="noStrike" spc="-1">
                <a:solidFill>
                  <a:srgbClr val="000000"/>
                </a:solidFill>
                <a:latin typeface="Aptos"/>
                <a:ea typeface="DejaVu Sans"/>
              </a:rPr>
              <a:t>final_features['wap1_log_price_ret_per_liq2_vol_15_ratio']</a:t>
            </a:r>
            <a:endParaRPr lang="en-US" sz="16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600" b="0" strike="noStrike" spc="-1">
                <a:solidFill>
                  <a:srgbClr val="000000"/>
                </a:solidFill>
                <a:latin typeface="Aptos"/>
                <a:ea typeface="DejaVu Sans"/>
              </a:rPr>
              <a:t>final_features['wap1_log_price_ret_per_spread_sqr_vol_15_ratio'] </a:t>
            </a:r>
            <a:endParaRPr lang="en-US" sz="16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600" b="0" strike="noStrike" spc="-1">
                <a:solidFill>
                  <a:srgbClr val="000000"/>
                </a:solidFill>
                <a:latin typeface="Aptos"/>
                <a:ea typeface="DejaVu Sans"/>
              </a:rPr>
              <a:t>final_features['exp_log_liq1_ret_*_wap_eqi_price1_ret_vol_15_ratio'] </a:t>
            </a:r>
            <a:endParaRPr lang="en-US" sz="1600" b="0" strike="noStrike" spc="-1">
              <a:solidFill>
                <a:srgbClr val="000000"/>
              </a:solidFill>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200" b="0" strike="noStrike" spc="-1">
                <a:solidFill>
                  <a:srgbClr val="000000"/>
                </a:solidFill>
                <a:latin typeface="Aptos"/>
                <a:ea typeface="DejaVu Sans"/>
              </a:rPr>
              <a:t>generate_features(train_buckets)</a:t>
            </a:r>
            <a:endParaRPr lang="en-US" sz="4200" b="0" strike="noStrike" spc="-1">
              <a:solidFill>
                <a:srgbClr val="000000"/>
              </a:solidFill>
              <a:latin typeface="Arial"/>
            </a:endParaRPr>
          </a:p>
        </p:txBody>
      </p:sp>
      <p:sp>
        <p:nvSpPr>
          <p:cNvPr id="38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64000" lvl="1" indent="-324000">
              <a:lnSpc>
                <a:spcPct val="90000"/>
              </a:lnSpc>
              <a:spcBef>
                <a:spcPts val="1134"/>
              </a:spcBef>
              <a:buClr>
                <a:srgbClr val="000000"/>
              </a:buClr>
              <a:buSzPct val="75000"/>
              <a:buFont typeface="Symbol"/>
              <a:buChar char=""/>
            </a:pPr>
            <a:r>
              <a:rPr lang="en-US" sz="2000" b="0" strike="noStrike" spc="-1">
                <a:solidFill>
                  <a:srgbClr val="000000"/>
                </a:solidFill>
                <a:latin typeface="Aptos"/>
                <a:ea typeface="DejaVu Sans"/>
              </a:rPr>
              <a:t>final_features['wap2_logprice_ret_changes_n_wap1_logprice_ret_constant_sqr_vol_15_ratio']</a:t>
            </a:r>
            <a:endParaRPr lang="en-US" sz="20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000" b="0" strike="noStrike" spc="-1">
                <a:solidFill>
                  <a:srgbClr val="000000"/>
                </a:solidFill>
                <a:latin typeface="Aptos"/>
                <a:ea typeface="Noto Sans CJK SC"/>
              </a:rPr>
              <a:t># ratio of mean of last 15 buckets to mean of first 15 buckets within a time id. ratio &gt; 1 means increasing trend. ratio &lt; 1 means decreasing trend     # median across all stocks (dimension 1) for that time id. </a:t>
            </a:r>
            <a:r>
              <a:rPr lang="en-US" sz="2800" b="0" strike="noStrike" spc="-1">
                <a:solidFill>
                  <a:srgbClr val="000000"/>
                </a:solidFill>
                <a:latin typeface="Aptos"/>
                <a:ea typeface="DejaVu Sans"/>
              </a:rPr>
              <a:t>This feature only has time id dimension.</a:t>
            </a:r>
            <a:endParaRPr lang="en-US" sz="2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2000" b="0" strike="noStrike" spc="-1">
                <a:solidFill>
                  <a:srgbClr val="000000"/>
                </a:solidFill>
                <a:latin typeface="Aptos"/>
                <a:ea typeface="DejaVu Sans"/>
              </a:rPr>
              <a:t>final_features['wap2_logprice_ret_changes_n_wap1_logprice_ret_constant_sqr_vol_15_ratio_median_stock']. </a:t>
            </a:r>
            <a:endParaRPr lang="en-US" sz="20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2000" b="0" strike="noStrike" spc="-1">
                <a:solidFill>
                  <a:srgbClr val="000000"/>
                </a:solidFill>
                <a:latin typeface="Aptos"/>
                <a:ea typeface="DejaVu Sans"/>
              </a:rPr>
              <a:t>final_features['log_liq2_ret_*_wap_eqi_price1_ret_vol_15_ratio_median_stock'] </a:t>
            </a:r>
            <a:endParaRPr lang="en-US" sz="20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2000" b="0" strike="noStrike" spc="-1">
                <a:solidFill>
                  <a:srgbClr val="000000"/>
                </a:solidFill>
                <a:latin typeface="Aptos"/>
                <a:ea typeface="DejaVu Sans"/>
              </a:rPr>
              <a:t>final_features['wap1_log_price_ret_per_spread_sqr_vol_15_ratio_median_stock']</a:t>
            </a:r>
            <a:endParaRPr lang="en-US" sz="2000" b="0" strike="noStrike" spc="-1">
              <a:solidFill>
                <a:srgbClr val="000000"/>
              </a:solidFill>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200" b="0" strike="noStrike" spc="-1">
                <a:solidFill>
                  <a:srgbClr val="000000"/>
                </a:solidFill>
                <a:latin typeface="Aptos"/>
                <a:ea typeface="DejaVu Sans"/>
              </a:rPr>
              <a:t>generate_features(train_buckets)</a:t>
            </a:r>
            <a:endParaRPr lang="en-US" sz="4200" b="0" strike="noStrike" spc="-1">
              <a:solidFill>
                <a:srgbClr val="000000"/>
              </a:solidFill>
              <a:latin typeface="Arial"/>
            </a:endParaRPr>
          </a:p>
        </p:txBody>
      </p:sp>
      <p:sp>
        <p:nvSpPr>
          <p:cNvPr id="38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(liquidity x equi_price1_volatility) / wap1 price volatitliy = a kind of liquidity adjusted volatility     # take log as the value is around 1. log gives negative sign to values less than 1 and positive sign to values greater than 1     # check if greater than or less than wap1 price volatility    # volatitlity in wap1_log_price_ret when liquidity1 is negative. i.e. decreases divided by wap1_log_price_ret_vol </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    # volatitlity in wap1_log_price_ret when liquidity1 is negative. i.e. decreases divided by wap1_log_price_ret_vol</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final_features['wap2_logprice_ret_changes_n_wap1_logprice_ret_constant_sqr_vol']</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    # volatitlity in wap1_log_price_ret when liquidity1 is positive. i.e. increases divided by wap1_log_price_ret_vol </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final_features['wap1_log_price_ret_pos_log_liq_ret_sqr_vol']</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difference between volatitlity in wap1_log_price_ret when liquidity1 is positive and negative. i.e. increases minus decreases</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final_features['wap1_log_price_ret_pos-neg_log_liq_ret_sqr_vol']</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ptos"/>
                <a:ea typeface="DejaVu Sans"/>
              </a:rPr>
              <a:t>  </a:t>
            </a:r>
            <a:endParaRPr lang="en-US" sz="2800" b="0" strike="noStrike" spc="-1">
              <a:solidFill>
                <a:srgbClr val="000000"/>
              </a:solidFill>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200" b="0" strike="noStrike" spc="-1">
                <a:solidFill>
                  <a:srgbClr val="000000"/>
                </a:solidFill>
                <a:latin typeface="Aptos"/>
                <a:ea typeface="DejaVu Sans"/>
              </a:rPr>
              <a:t>generate_features(train_buckets)</a:t>
            </a:r>
            <a:endParaRPr lang="en-US" sz="4200" b="0" strike="noStrike" spc="-1">
              <a:solidFill>
                <a:srgbClr val="000000"/>
              </a:solidFill>
              <a:latin typeface="Arial"/>
            </a:endParaRPr>
          </a:p>
        </p:txBody>
      </p:sp>
      <p:sp>
        <p:nvSpPr>
          <p:cNvPr id="38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uses feature </a:t>
            </a:r>
            <a:r>
              <a:rPr lang="en-US" sz="1800" b="0" strike="noStrike" spc="-1">
                <a:solidFill>
                  <a:srgbClr val="000000"/>
                </a:solidFill>
                <a:highlight>
                  <a:srgbClr val="B4C7DC"/>
                </a:highlight>
                <a:latin typeface="Aptos"/>
                <a:ea typeface="DejaVu Sans"/>
              </a:rPr>
              <a:t>wap1_log_price_ret_buks</a:t>
            </a:r>
            <a:r>
              <a:rPr lang="en-US" sz="1800" b="0" strike="noStrike" spc="-1">
                <a:solidFill>
                  <a:srgbClr val="000000"/>
                </a:solidFill>
                <a:latin typeface="Aptos"/>
                <a:ea typeface="DejaVu Sans"/>
              </a:rPr>
              <a:t> from bucket 0 to 30 of a time id, i.e. all.  # uses wap1_log_price_ret_buks from bucket 10 to 30 of a time id, I.e. last two thirds    # uses wap1_log_price_ret_buks from bucket 20 to 30 of a time id, i.e. last one third</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get_cohesion_features(train_buckets, final_features, ffrom=0/10/20)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get_cohesion_features(train_buckets, final_features, ffrom=0/10/20) </a:t>
            </a:r>
            <a:endParaRPr lang="en-US" sz="4000" b="0" strike="noStrike" spc="-1">
              <a:solidFill>
                <a:srgbClr val="000000"/>
              </a:solidFill>
              <a:latin typeface="Arial"/>
            </a:endParaRPr>
          </a:p>
        </p:txBody>
      </p:sp>
      <p:sp>
        <p:nvSpPr>
          <p:cNvPr id="38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variance along time_id axis, mean along bucket axis and then square root,     # basically standard deviation of wap1_log_price_ret_buks in each stock. This is like (overall) volatility over entire time period for each stock.</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    stocks_overall_wap1_log_price_ret_vol = np.mean( np.var(wap1_log_price_ret_buks, 0,keepdims=True), 2, keepdims=True)**0.5 # shape of (1,112,1)</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normalize the variance of wap1_log_price_ret_buks by overall volatility, assume that mean of wap1_log_price_ret_buks is zero</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    wap1_log_price_ret_normalized = wap1_log_price_ret_buks[:,:,ffrom:]/stocks_overall_wap1_log_price_ret_vol # shape of (3830,112,30)</a:t>
            </a:r>
            <a:endParaRPr lang="en-US" sz="1800" b="0" strike="noStrike" spc="-1">
              <a:solidFill>
                <a:srgbClr val="000000"/>
              </a:solidFill>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get_cohesion_features(train_buckets, final_features, ffrom=0/10/20) </a:t>
            </a:r>
            <a:endParaRPr lang="en-US" sz="4000" b="0" strike="noStrike" spc="-1">
              <a:solidFill>
                <a:srgbClr val="000000"/>
              </a:solidFill>
              <a:latin typeface="Arial"/>
            </a:endParaRPr>
          </a:p>
        </p:txBody>
      </p:sp>
      <p:sp>
        <p:nvSpPr>
          <p:cNvPr id="39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variance of wap1_log_price_ret_normalized along stock id axis, mean along bucket axis and then square root, shape of (3830,1,1) and then normalized by wap1_log_price_ret_vol (shape 3830 x 112, 1). dim 1 is broadcasted to dim 112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multiply by stocks_overall_wap1_log_price_ret_vol (shape = (1,112,1) ) to get the original variance of wap1_log_price_ret_buks to get final shape of (3830,112,1)</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multiplication by stocks_overall_wap1_log_price_ret_vol (overall volatility) is the reverse of normalization</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Volatility across stocks at each time id divided by volatility at each stocks and time id = factor of overall volatility across stocks contributed by each stock in each time id.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This is multiplied by overall volatility across time for each stock.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It is just a scalar giving importance to amount of variance across all time.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ati = across time, ast = across stock,     # shape of (3830,112,1),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final_features['wap1_lprice_ret_vol_ati_*_wap1_lprice_ret_vol_ast_per_wap1_lprice_ret_vol'+ buk]</a:t>
            </a:r>
            <a:endParaRPr lang="en-US" sz="1800" b="0" strike="noStrike" spc="-1">
              <a:solidFill>
                <a:srgbClr val="000000"/>
              </a:solidFill>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get_cohesion_features(train_buckets, final_features, ffrom=0/10/20) </a:t>
            </a:r>
            <a:endParaRPr lang="en-US" sz="4000" b="0" strike="noStrike" spc="-1">
              <a:solidFill>
                <a:srgbClr val="000000"/>
              </a:solidFill>
              <a:latin typeface="Arial"/>
            </a:endParaRPr>
          </a:p>
        </p:txBody>
      </p:sp>
      <p:sp>
        <p:nvSpPr>
          <p:cNvPr id="39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shape of (3830,112,1), market is np.mean(wap1_log_price_ret_normalized, 1, keepdims=True). IT is just mean over all stock ids.</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final_features['wap1_lprice_ret_vol_ati_*_wap1_lprice_ret_avg_ast_per_wap1_lprice_ret_vol'+ buk]</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deviation from market is np.mean(wap1_log_price_ret_normalized, 1, keepdims=True)  minus wap1_log_price_ret_normalized</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final_features['wap1_log_price_ret_normalized*mean_centered_per_wap1_lprice_ret_vol' + buk]</a:t>
            </a:r>
            <a:endParaRPr lang="en-US" sz="1800" b="0" strike="noStrike" spc="-1">
              <a:solidFill>
                <a:srgbClr val="000000"/>
              </a:solidFill>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39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out along the time ids and buckets axis # shape of (1,112,1)</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stocks_overall_trade_volume </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stocks_overall_liquidity2</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average out along the buckets axis # shape of (3830,112,1)</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800" b="0" strike="noStrike" spc="-1">
                <a:solidFill>
                  <a:srgbClr val="000000"/>
                </a:solidFill>
                <a:latin typeface="Aptos"/>
                <a:ea typeface="DejaVu Sans"/>
              </a:rPr>
              <a:t>stocks_overall_wap1_log_price_ret_vol</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39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r>
              <a:rPr lang="en-US" sz="1200" b="0" strike="noStrike" spc="-1">
                <a:solidFill>
                  <a:srgbClr val="000000"/>
                </a:solidFill>
                <a:latin typeface="Aptos"/>
                <a:ea typeface="DejaVu Sans"/>
              </a:rPr>
              <a:t># (vol[:,:, 0:]/liq2[:,:, 0:]*l2/s)  = (vol[:,:, 0:] / s ) / (liq2[:,:, 0:]) / l2), standardized volume divided by standardized liquidity2</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(vol[:,:, 0:]/liq2[:,:, 0:]*l2/s)**(1/8) , diminish the effect of outliers, or reduce large values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np.nanmean( (vol[:,:, 0:]/liq2[:,:, 0:]*l2/s)**(1/8), (1,2), keepdims=True) , average over stock_id and buckets axis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(s/l2*np.nanmean( (vol[:,:, 0:]/liq2[:,:, 0:]*l2/s)**(1/8), (1,2), keepdims=True)**8) , destandardize and then take the power of 8 to undo the effect of 1/8</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(s/l2*np.nanmean( (vol[:,:, 0:]/liq2[:,:, 0:]*l2/s)**(1/8), (1,2), keepdims=True)**8)**.5 , take the square root as it is liquidity of level 2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(s/l2*np.nanmean( (vol[:,:, 0:]/liq2[:,:, 0:]*l2/s)**(1/8), (1,2), keepdims=True)**8)**.5/v1 , divide by wap1_log_price_ret_vol to check &gt; 1</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for greater than wap1_log_price_ret_vol or wap1_log_price_ret_vol &lt; 1 for less than wap1_log_price_ret_vol</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log detects &gt; 1 or &lt; 1     </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final_features['soft_stock_mean_tvpl2_:0'    ] = np.log( (stocks_overall_trade_volume/stocks_overall_liquidity2*np.nanmean( (trade_volume_buks[:,:, 0:]/liquidity2_wavg[:,:, 0:]*stocks_overall_liquidity2/stocks_overall_trade_volume)**(1/8), (1,2), keepdims=True)**8)**.5/stocks_overall_wap1_log_price_ret_vol)</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final_features['soft_stock_mean_tvpl2_:10']</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final_features['soft_stock_mean_tvpl2_:20']</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39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Noto Sans CJK SC"/>
              </a:rPr>
              <a:t> </a:t>
            </a:r>
            <a:r>
              <a:rPr lang="en-US" sz="1200" b="0" strike="noStrike" spc="-1">
                <a:solidFill>
                  <a:srgbClr val="000000"/>
                </a:solidFill>
                <a:latin typeface="Aptos"/>
                <a:ea typeface="DejaVu Sans"/>
              </a:rPr>
              <a:t># same as above but only using the last bucket of liquidity2 </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final_features['soft_stock_mean_tvpl2_liqf'       ]</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final_features['soft_stock_mean_tvpl2_liqf_volf10']</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final_features['soft_stock_mean_tvpl2_liqf_volf20']</a:t>
            </a:r>
            <a:r>
              <a:rPr lang="en-US" sz="1800" b="0" strike="noStrike" spc="-1">
                <a:solidFill>
                  <a:srgbClr val="000000"/>
                </a:solidFill>
                <a:latin typeface="Aptos"/>
                <a:ea typeface="DejaVu Sans"/>
              </a:rPr>
              <a:t>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r>
              <a:rPr lang="en-US" sz="1200" b="0" strike="noStrike" spc="-1">
                <a:solidFill>
                  <a:srgbClr val="000000"/>
                </a:solidFill>
                <a:latin typeface="Aptos"/>
                <a:ea typeface="DejaVu Sans"/>
              </a:rPr>
              <a:t># np.mean(vol1[:,:,25:]**2,2,keepdims=True) ,squared wap1_log_price_ret_vol_buks average for last 5 buckets     # np.mean(vol1[:,:,:15]**2,2,keepdims=True) , squared wap1_log_price_ret_vol_buks average for first 15 buckets     # np.nanmedian( np.mean(vol1[:,:,25:]**2,2,keepdims=True) / np.mean(vol1[:,:,:15]**2,2,keepdims=True),1,keepdims=True) , median of ratio  along stock_id axis , shape of (3830,1,1)     # square root to get back standard deviation / volatility     # log to detect &gt; 1 or &lt; 1</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4EA72E"/>
                </a:solidFill>
                <a:latin typeface="Aptos"/>
                <a:ea typeface="DejaVu Sans"/>
              </a:rPr>
              <a:t>Any feature with “v1” in its name refers to “wap1_log_price_ret_vol_buks” feature</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final_features['v1proj_25_15'] = np.log( np.nanmedian( np.mean(wap1_log_price_ret_vol_buks[:,:,25:]**2,2,keepdims=True) / np.mean(wap1_log_price_ret_vol_buks[:,:,:15]**2,2,keepdims=True),1,keepdims=True)**.5 )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 same as above but only for wap1_log_price_ret high correlation stocks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final_features['v1proj_25_15_lr1_high_corr_stocks’]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final_features['v1proj_25_15_vol1_high_corr_stocks’]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final_features['v1proj_25_lr1_high_corr_stocks’]  </a:t>
            </a:r>
            <a:r>
              <a:rPr lang="en-US" sz="1200" b="0" strike="noStrike" spc="-1">
                <a:solidFill>
                  <a:srgbClr val="4EA72E"/>
                </a:solidFill>
                <a:latin typeface="Aptos"/>
                <a:ea typeface="DejaVu Sans"/>
              </a:rPr>
              <a:t>## when the 2</a:t>
            </a:r>
            <a:r>
              <a:rPr lang="en-US" sz="1200" b="0" strike="noStrike" spc="-1" baseline="30000">
                <a:solidFill>
                  <a:srgbClr val="4EA72E"/>
                </a:solidFill>
                <a:latin typeface="Aptos"/>
                <a:ea typeface="DejaVu Sans"/>
              </a:rPr>
              <a:t>nd</a:t>
            </a:r>
            <a:r>
              <a:rPr lang="en-US" sz="1200" b="0" strike="noStrike" spc="-1">
                <a:solidFill>
                  <a:srgbClr val="4EA72E"/>
                </a:solidFill>
                <a:latin typeface="Aptos"/>
                <a:ea typeface="DejaVu Sans"/>
              </a:rPr>
              <a:t> bucket number is not given it means all the buckets are taken using :</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final_features['v1proj_25_vol1_high_corr_stocks'] </a:t>
            </a:r>
            <a:endParaRPr lang="en-US" sz="12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54" name="PlaceHolder 2"/>
          <p:cNvSpPr>
            <a:spLocks noGrp="1"/>
          </p:cNvSpPr>
          <p:nvPr>
            <p:ph/>
          </p:nvPr>
        </p:nvSpPr>
        <p:spPr>
          <a:xfrm>
            <a:off x="837720" y="1825560"/>
            <a:ext cx="10509120" cy="4347720"/>
          </a:xfrm>
          <a:prstGeom prst="rect">
            <a:avLst/>
          </a:prstGeom>
          <a:noFill/>
          <a:ln w="0">
            <a:noFill/>
          </a:ln>
        </p:spPr>
        <p:txBody>
          <a:bodyPr lIns="90000" tIns="45000" rIns="90000" bIns="45000" anchor="t">
            <a:normAutofit fontScale="95000"/>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New feature suggestion: </a:t>
            </a:r>
            <a:r>
              <a:rPr lang="en-SG" sz="2000" b="0" strike="noStrike" spc="-1" dirty="0">
                <a:solidFill>
                  <a:srgbClr val="000000"/>
                </a:solidFill>
                <a:latin typeface="Aptos"/>
                <a:ea typeface="DejaVu Sans"/>
              </a:rPr>
              <a:t>Sum both ask and bid level 2 sizes and subtract from sum of both level 1 ask and bid sizes. </a:t>
            </a:r>
            <a:r>
              <a:rPr lang="en-US" sz="2000" b="0" strike="noStrike" spc="-1" dirty="0">
                <a:solidFill>
                  <a:srgbClr val="000000"/>
                </a:solidFill>
                <a:highlight>
                  <a:srgbClr val="00FF00"/>
                </a:highlight>
                <a:latin typeface="Aptos"/>
                <a:ea typeface="DejaVu Sans"/>
              </a:rPr>
              <a:t>Done! </a:t>
            </a:r>
            <a:r>
              <a:rPr lang="en-US" sz="2000" b="0" strike="noStrike" spc="-1" dirty="0">
                <a:solidFill>
                  <a:srgbClr val="000000"/>
                </a:solidFill>
                <a:highlight>
                  <a:srgbClr val="FF0000"/>
                </a:highlight>
                <a:latin typeface="Aptos"/>
                <a:ea typeface="DejaVu Sans"/>
              </a:rPr>
              <a:t>Normalization is not good. </a:t>
            </a:r>
            <a:r>
              <a:rPr lang="en-US" sz="2000" b="0" strike="noStrike" spc="-1" dirty="0">
                <a:solidFill>
                  <a:srgbClr val="000000"/>
                </a:solidFill>
                <a:highlight>
                  <a:srgbClr val="00FFFF"/>
                </a:highlight>
                <a:latin typeface="Aptos"/>
                <a:ea typeface="DejaVu Sans"/>
              </a:rPr>
              <a:t>Sum is better</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err="1">
                <a:solidFill>
                  <a:srgbClr val="000000"/>
                </a:solidFill>
                <a:latin typeface="Aptos"/>
                <a:ea typeface="DejaVu Sans"/>
              </a:rPr>
              <a:t>bid_size</a:t>
            </a:r>
            <a:r>
              <a:rPr lang="en-SG" sz="2000" b="0" strike="noStrike" spc="-1" dirty="0">
                <a:solidFill>
                  <a:srgbClr val="000000"/>
                </a:solidFill>
                <a:latin typeface="Aptos"/>
                <a:ea typeface="DejaVu Sans"/>
              </a:rPr>
              <a:t> x </a:t>
            </a:r>
            <a:r>
              <a:rPr lang="en-SG" sz="2000" b="0" strike="noStrike" spc="-1" dirty="0" err="1">
                <a:solidFill>
                  <a:srgbClr val="000000"/>
                </a:solidFill>
                <a:latin typeface="Aptos"/>
                <a:ea typeface="DejaVu Sans"/>
              </a:rPr>
              <a:t>bid_price</a:t>
            </a:r>
            <a:r>
              <a:rPr lang="en-SG" sz="2000" b="0" strike="noStrike" spc="-1" dirty="0">
                <a:solidFill>
                  <a:srgbClr val="000000"/>
                </a:solidFill>
                <a:latin typeface="Aptos"/>
                <a:ea typeface="DejaVu Sans"/>
              </a:rPr>
              <a:t> corr. Is neg. corr. With target (0.0 - -0.2). . Generally bid size and bid price are pos. corr. Across time/instances because larger bid size will have to bid at a higher price so that volatility is less. </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Features saved at</a:t>
            </a:r>
            <a:endParaRPr lang="en-US" sz="2000" b="0" strike="noStrike" spc="-1" dirty="0">
              <a:solidFill>
                <a:srgbClr val="000000"/>
              </a:solidFill>
              <a:latin typeface="Arial"/>
            </a:endParaRPr>
          </a:p>
          <a:p>
            <a:pPr marL="228600" indent="-228600">
              <a:lnSpc>
                <a:spcPct val="90000"/>
              </a:lnSpc>
              <a:spcBef>
                <a:spcPts val="1001"/>
              </a:spcBef>
              <a:buClr>
                <a:srgbClr val="9CDCFE"/>
              </a:buClr>
              <a:buFont typeface="Arial"/>
              <a:buChar char="•"/>
              <a:tabLst>
                <a:tab pos="0" algn="l"/>
              </a:tabLst>
            </a:pPr>
            <a:r>
              <a:rPr lang="en-US" sz="1400" b="0" strike="noStrike" spc="-1" dirty="0">
                <a:solidFill>
                  <a:srgbClr val="9CDCFE"/>
                </a:solidFill>
                <a:highlight>
                  <a:srgbClr val="1F1F1F"/>
                </a:highlight>
                <a:latin typeface="Consolas"/>
                <a:ea typeface="DejaVu Sans"/>
              </a:rPr>
              <a:t>bk_level1_2_size_imbalance_feat.pkl</a:t>
            </a:r>
            <a:endParaRPr lang="en-US" sz="14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p:txBody>
      </p:sp>
      <p:sp>
        <p:nvSpPr>
          <p:cNvPr id="15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Book data</a:t>
            </a:r>
            <a:endParaRPr lang="en-US" sz="1800" b="0" strike="noStrike" spc="-1">
              <a:latin typeface="Arial"/>
            </a:endParaRPr>
          </a:p>
        </p:txBody>
      </p:sp>
      <p:sp>
        <p:nvSpPr>
          <p:cNvPr id="156" name="Parallelogram 5"/>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pic>
        <p:nvPicPr>
          <p:cNvPr id="157" name="Picture 6"/>
          <p:cNvPicPr/>
          <p:nvPr/>
        </p:nvPicPr>
        <p:blipFill>
          <a:blip r:embed="rId2"/>
          <a:stretch/>
        </p:blipFill>
        <p:spPr>
          <a:xfrm>
            <a:off x="342000" y="3842640"/>
            <a:ext cx="5669280" cy="1510920"/>
          </a:xfrm>
          <a:prstGeom prst="rect">
            <a:avLst/>
          </a:prstGeom>
          <a:ln w="0">
            <a:noFill/>
          </a:ln>
        </p:spPr>
      </p:pic>
      <p:pic>
        <p:nvPicPr>
          <p:cNvPr id="158" name="Picture 8"/>
          <p:cNvPicPr/>
          <p:nvPr/>
        </p:nvPicPr>
        <p:blipFill>
          <a:blip r:embed="rId3"/>
          <a:stretch/>
        </p:blipFill>
        <p:spPr>
          <a:xfrm>
            <a:off x="6273000" y="3804120"/>
            <a:ext cx="5213880" cy="1364040"/>
          </a:xfrm>
          <a:prstGeom prst="rect">
            <a:avLst/>
          </a:prstGeom>
          <a:ln w="0">
            <a:noFill/>
          </a:ln>
        </p:spPr>
      </p:pic>
      <p:pic>
        <p:nvPicPr>
          <p:cNvPr id="159" name="Picture 12"/>
          <p:cNvPicPr/>
          <p:nvPr/>
        </p:nvPicPr>
        <p:blipFill>
          <a:blip r:embed="rId4"/>
          <a:stretch/>
        </p:blipFill>
        <p:spPr>
          <a:xfrm>
            <a:off x="5823720" y="5349240"/>
            <a:ext cx="5845320" cy="1526400"/>
          </a:xfrm>
          <a:prstGeom prst="rect">
            <a:avLst/>
          </a:prstGeom>
          <a:ln w="0">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0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log_spread_ret_sqr_vol_buks over all buckets</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final_features['lsvol']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log_liquidity1_ret_sqr_vol_buks over all buckets</a:t>
            </a:r>
            <a:endParaRPr lang="en-US" sz="1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1200" b="0" strike="noStrike" spc="-1">
                <a:solidFill>
                  <a:srgbClr val="000000"/>
                </a:solidFill>
                <a:latin typeface="Aptos"/>
                <a:ea typeface="DejaVu Sans"/>
              </a:rPr>
              <a:t>final_features['liqvol1’]</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average of log_liquidity2_ret_sqr_vol_buks over all stock ids and buckets, smean is mean over stocks.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final_features['liqvol1_smean’] </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log_liquidity1_ret_sqr_vol_buks over all buckets for each cluster     # is grouped by cluster and then median is taken. repeat the median value for each stock in the same cluster. shape of (3830,112,1) </a:t>
            </a:r>
            <a:r>
              <a:rPr lang="en-US" sz="1800" b="0" strike="noStrike" spc="-1">
                <a:solidFill>
                  <a:srgbClr val="FF0000"/>
                </a:solidFill>
                <a:latin typeface="Aptos"/>
                <a:ea typeface="DejaVu Sans"/>
              </a:rPr>
              <a:t>However, the issue with these clusters is tha they are formed using wap1_log_price_ret which has very low corr. With the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final_features['liqvol1_smean_c3’]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log_liquidity2_ret_sqr_vol_buks over all buckets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final_features['liqvol2']</a:t>
            </a:r>
            <a:endParaRPr lang="en-US" sz="1400" b="0" strike="noStrike" spc="-1">
              <a:solidFill>
                <a:srgbClr val="000000"/>
              </a:solidFill>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837720" y="365040"/>
            <a:ext cx="10509120" cy="1321920"/>
          </a:xfrm>
          <a:prstGeom prst="rect">
            <a:avLst/>
          </a:prstGeom>
          <a:noFill/>
          <a:ln w="0">
            <a:noFill/>
          </a:ln>
        </p:spPr>
        <p:txBody>
          <a:bodyPr lIns="0" tIns="0" rIns="0" bIns="0" anchor="ctr">
            <a:noAutofit/>
          </a:bodyPr>
          <a:lstStyle/>
          <a:p>
            <a:pPr>
              <a:lnSpc>
                <a:spcPct val="90000"/>
              </a:lnSpc>
              <a:buNone/>
            </a:pPr>
            <a:r>
              <a:rPr lang="en-SG" sz="4400" b="0" strike="noStrike" spc="-1">
                <a:solidFill>
                  <a:srgbClr val="000000"/>
                </a:solidFill>
                <a:latin typeface="Arial"/>
                <a:ea typeface="DejaVu Sans"/>
              </a:rPr>
              <a:t>Cluster_agg()</a:t>
            </a:r>
            <a:endParaRPr lang="en-US" sz="4400" b="0" strike="noStrike" spc="-1">
              <a:solidFill>
                <a:srgbClr val="000000"/>
              </a:solidFill>
              <a:latin typeface="Arial"/>
            </a:endParaRPr>
          </a:p>
        </p:txBody>
      </p:sp>
      <p:sp>
        <p:nvSpPr>
          <p:cNvPr id="403" name="PlaceHolder 2"/>
          <p:cNvSpPr>
            <a:spLocks noGrp="1"/>
          </p:cNvSpPr>
          <p:nvPr>
            <p:ph type="subTitle"/>
          </p:nvPr>
        </p:nvSpPr>
        <p:spPr>
          <a:xfrm>
            <a:off x="837720" y="1825560"/>
            <a:ext cx="10509120" cy="4347720"/>
          </a:xfrm>
          <a:prstGeom prst="rect">
            <a:avLst/>
          </a:prstGeom>
          <a:noFill/>
          <a:ln w="0">
            <a:noFill/>
          </a:ln>
        </p:spPr>
        <p:txBody>
          <a:bodyPr lIns="0" tIns="0" rIns="0" bIns="0" anchor="ctr">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Arial"/>
                <a:ea typeface="DejaVu Sans"/>
              </a:rPr>
              <a:t># all stocks in a cluster are aggregated along stock_id axis</a:t>
            </a:r>
            <a:endParaRPr lang="en-US" sz="2800" b="0" strike="noStrike" spc="-1">
              <a:latin typeface="Arial"/>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Arial"/>
                <a:ea typeface="DejaVu Sans"/>
              </a:rPr>
              <a:t># repeat the aggregated value for each stock in the cluster</a:t>
            </a:r>
            <a:endParaRPr lang="en-US" sz="2800" b="0" strike="noStrike" spc="-1">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0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feature over all buckets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final_features['trade_count’]</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squre root of trade_count over all stock ids and all buckets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final_features['root_trade_count_smean’]</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square root of number of data points in a bucket over all buckets # book_delta_count_buks counts number of data points available in each time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final_features['root_book_delta_count’]</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square root of trade_count over all buckets for each cluster     # is grouped by cluster 1 and then mean is taken. repeat the mean value for each stock in the same cluster. shape of (3830,112,1) </a:t>
            </a:r>
            <a:r>
              <a:rPr lang="en-US" sz="1800" b="0" strike="noStrike" spc="-1">
                <a:solidFill>
                  <a:srgbClr val="FF0000"/>
                </a:solidFill>
                <a:latin typeface="Aptos"/>
                <a:ea typeface="DejaVu Sans"/>
              </a:rPr>
              <a:t>However, the issue with these clusters is that they are formed using wap1_log_price_ret which has very low corr. With the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final_features['root_trade_count_smean_c1']</a:t>
            </a:r>
            <a:endParaRPr lang="en-US" sz="1400" b="0" strike="noStrike" spc="-1">
              <a:solidFill>
                <a:srgbClr val="000000"/>
              </a:solidFill>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0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final_features['root_trade_count_smean_c2’]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final_features['root_trade_count_smean_c3’]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variance of square root of trade_count over all buckets for each cluster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final_features['root_trade_count_var’]</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ratio of average trade_count in last 15 buckets to first 15 buckets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final_features['trade_count_15_15’]</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square root trade_count in last 15 buckets to first 15 buckets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final_features['root_trade_count_15_15’]</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median of ratio of mean wap1_log_price_ret_vol_buks in last bucket to first 15 buckets along stock_id axis, shape of (3830,1,1) . Similar naming for other buckets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final_features['v1proj_29_15’]</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final_features['v1proj_20']</a:t>
            </a:r>
            <a:endParaRPr lang="en-US" sz="1400" b="0" strike="noStrike" spc="-1">
              <a:solidFill>
                <a:srgbClr val="000000"/>
              </a:solidFill>
              <a:latin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0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 quantile of ratio of mean wap1_log_price_ret_vol_buks in last 2 buckets to all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final_features['v1proj_29_q1']</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75% quantile of ratio of mean wap1_log_price_ret_vol_buks in last 2 buckets to all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final_features['v1proj_29_q3']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 quantile of ratio of mean wap1_log_price_ret_vol_buks in last 5 buckets to all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final_features['v1proj_25_q1’]</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75% quantile of ratio of mean wap1_log_price_ret_vol_buks in last 5 buckets to all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final_features['v1proj_25_q3']</a:t>
            </a:r>
            <a:endParaRPr lang="en-US" sz="1400" b="0" strike="noStrike" spc="-1">
              <a:solidFill>
                <a:srgbClr val="000000"/>
              </a:solidFill>
              <a:latin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1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of ratio of mean wap1_log_price_ret_vol_buks in last 2 buckets to first 15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final_features['v1proj_29_15_q1’]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final_features['v1proj_29_15_q3’]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of ratio of mean wap1_log_price_ret_vol_buks in last 5 buckets to first 15 buckets along stock_id axis,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final_features['v1proj_25_15_q1’]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final_features['v1proj_25_15_q3’]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std of ratio of mean wap1_log_price_ret_vol_buks in last 5 buckets to first 15 buckets along stock_id axis, shape of (3830,1,1)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final_features['v1proj_25_15_std’]</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final_features['v1proj_29_15_std’]</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final_features['v1proj_20_std’]</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1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final_features['v1proj_25_std’]</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final_features['v1proj_29_std']</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difference between 75% and 25% quantile of ratio of mean wap1_log_price_ret_vol_buks in last 2 buckets to all buckets along stock_id axis, shape of (3830,1,1)</a:t>
            </a: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1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CHECK IF there are more than 100 stocks (if wap1_log_price_ret_vol_buks.shape[1]&gt;100)     # Basically, all features calculated above are repeated and aggregated for each cluster using mean, median and std etc.. </a:t>
            </a:r>
            <a:r>
              <a:rPr lang="en-US" sz="1800" b="0" strike="noStrike" spc="-1">
                <a:solidFill>
                  <a:srgbClr val="FF0000"/>
                </a:solidFill>
                <a:latin typeface="Aptos"/>
                <a:ea typeface="DejaVu Sans"/>
              </a:rPr>
              <a:t>However, the issue with these clusters is that they are formed using wap1_log_price_ret which has very low corr. With the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final_features['v1proj_25_c3’]</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final_features['v1proj_25_c4’]</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final_features['v1proj_25_c5’]</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Refer to soft_stock definition given in page 62. It is same as that but we use cluster_agg on the calculated soft_stock before multiplying back  (stocks_overall_trade_volume/stocks_overall_liquidity2) and then dividing by stocks_overall_wap1_log_price_ret_vol</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Only the cluster and buckets change each time. .. </a:t>
            </a:r>
            <a:r>
              <a:rPr lang="en-US" sz="1800" b="0" strike="noStrike" spc="-1">
                <a:solidFill>
                  <a:srgbClr val="FF0000"/>
                </a:solidFill>
                <a:latin typeface="Aptos"/>
                <a:ea typeface="DejaVu Sans"/>
              </a:rPr>
              <a:t>However, the issue with these clusters is that they are formed using wap1_log_price_ret which has very low corr. With the target.</a:t>
            </a: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1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final_features['soft_stock_mean_tvpl2_c1'] = np.log( stocks_overall_trade_volume/stocks_overall_liquidity2*cluster_agg( np.nanmean( (trade_volume_buks[:,:, 0:]/liquidity2_wavg[:,:, 0:]*stocks_overall_liquidity2/stocks_overall_trade_volume)**(1/8), 2, keepdims=True),                 wap1_log_price_ret_cluster1, np.mean)**8**.5/stocks_overall_wap1_log_price_ret_vol)</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final_features['soft_stock_mean_tvpl2_c3']</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final_features['soft_stock_mean_tvpl2_10_c1’]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final_features['soft_stock_mean_tvpl2_10_c2’]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final_features['soft_stock_mean_tvpl2_10_c3’]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final_features['soft_stock_mean_tvpl2_20_c1’]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final_features['soft_stock_mean_tvpl2_20_c2’]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final_features['soft_stock_mean_tvpl2_20_c3’]</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1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Simply take ratio of means of wap1_log_price_ret_vol_buks across different buckets. Pass this to cluster_agg() function using cluster wap1_log_price_ret_cluster1 where standard deivation of values in same cluster are taken. </a:t>
            </a:r>
            <a:r>
              <a:rPr lang="en-US" sz="1800" b="0" strike="noStrike" spc="-1">
                <a:solidFill>
                  <a:srgbClr val="FF0000"/>
                </a:solidFill>
                <a:latin typeface="Aptos"/>
                <a:ea typeface="DejaVu Sans"/>
              </a:rPr>
              <a:t>However, the issue with these clusters is that they are formed using wap1_log_price_ret which has very low corr. With the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final_features['v1proj_25_c1_std'] = np.log( cluster_agg( np.log(np.mean(wap1_log_price_ret_vol_buks[:,:,25:]**2,2,keepdims=True)  / np.mean(wap1_log_price_ret_vol_buks[:,:,:  ]**2,2,keepdims=True)), wap1_log_price_ret_cluster1, np.nanstd)**0.5  )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final_features['v1proj_25_c2_std’]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final_features['v1proj_25_c3_std’]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final_features['v1proj_25_c4_std']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final_features['v1proj_25_c5_std'] </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Simply take ratio of means of wap1_log_price_ret_vol_buks across different buckets. Pass this to cluster_agg() function using cluster </a:t>
            </a:r>
            <a:r>
              <a:rPr lang="nl-NL" sz="1200" b="0" strike="noStrike" spc="-1">
                <a:solidFill>
                  <a:srgbClr val="9CDCFE"/>
                </a:solidFill>
                <a:highlight>
                  <a:srgbClr val="1F1F1F"/>
                </a:highlight>
                <a:latin typeface="Consolas"/>
                <a:ea typeface="DejaVu Sans"/>
              </a:rPr>
              <a:t>log_wap1_log_price_ret_vol_clusters1</a:t>
            </a:r>
            <a:r>
              <a:rPr lang="nl-NL" sz="1200" b="0" strike="noStrike" spc="-1">
                <a:solidFill>
                  <a:srgbClr val="CCCCCC"/>
                </a:solidFill>
                <a:highlight>
                  <a:srgbClr val="1F1F1F"/>
                </a:highlight>
                <a:latin typeface="Consolas"/>
                <a:ea typeface="DejaVu Sans"/>
              </a:rPr>
              <a:t> </a:t>
            </a:r>
            <a:r>
              <a:rPr lang="en-US" sz="1800" b="0" strike="noStrike" spc="-1">
                <a:solidFill>
                  <a:srgbClr val="000000"/>
                </a:solidFill>
                <a:latin typeface="Aptos"/>
                <a:ea typeface="DejaVu Sans"/>
              </a:rPr>
              <a:t>where median of values in same cluster are taken. This </a:t>
            </a:r>
            <a:r>
              <a:rPr lang="nl-NL" sz="1800" b="0" strike="noStrike" spc="-1">
                <a:solidFill>
                  <a:srgbClr val="9CDCFE"/>
                </a:solidFill>
                <a:highlight>
                  <a:srgbClr val="1F1F1F"/>
                </a:highlight>
                <a:latin typeface="Consolas"/>
                <a:ea typeface="DejaVu Sans"/>
              </a:rPr>
              <a:t>log_wap1_log_price_ret_vol_clusters1</a:t>
            </a:r>
            <a:r>
              <a:rPr lang="en-US" sz="1800" b="0" strike="noStrike" spc="-1">
                <a:solidFill>
                  <a:srgbClr val="000000"/>
                </a:solidFill>
                <a:latin typeface="Aptos"/>
                <a:ea typeface="DejaVu Sans"/>
              </a:rPr>
              <a:t> has good corr. With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final_features['v1proj_25_vc1']</a:t>
            </a:r>
            <a:endParaRPr lang="en-US" sz="14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6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2800" b="0" strike="noStrike" spc="-1" dirty="0">
                <a:solidFill>
                  <a:srgbClr val="000000"/>
                </a:solidFill>
                <a:latin typeface="Aptos"/>
                <a:ea typeface="DejaVu Sans"/>
              </a:rPr>
              <a:t>All correlations are against target (2</a:t>
            </a:r>
            <a:r>
              <a:rPr lang="en-SG" sz="2800" b="0" strike="noStrike" spc="-1" baseline="30000" dirty="0">
                <a:solidFill>
                  <a:srgbClr val="000000"/>
                </a:solidFill>
                <a:latin typeface="Aptos"/>
                <a:ea typeface="DejaVu Sans"/>
              </a:rPr>
              <a:t>nd</a:t>
            </a:r>
            <a:r>
              <a:rPr lang="en-SG" sz="2800" b="0" strike="noStrike" spc="-1" dirty="0">
                <a:solidFill>
                  <a:srgbClr val="000000"/>
                </a:solidFill>
                <a:latin typeface="Aptos"/>
                <a:ea typeface="DejaVu Sans"/>
              </a:rPr>
              <a:t> 10 min real. Vol.)</a:t>
            </a:r>
            <a:endParaRPr lang="en-US" sz="28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Medium neg. corr. For min price </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Medium pos. corr. For max price</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0000"/>
                </a:solidFill>
                <a:latin typeface="Aptos"/>
                <a:ea typeface="DejaVu Sans"/>
              </a:rPr>
              <a:t>Med. Pos. corr. For max size and max </a:t>
            </a:r>
            <a:r>
              <a:rPr lang="en-SG" sz="2000" b="0" strike="noStrike" spc="-1" dirty="0" err="1">
                <a:solidFill>
                  <a:srgbClr val="000000"/>
                </a:solidFill>
                <a:latin typeface="Aptos"/>
                <a:ea typeface="DejaVu Sans"/>
              </a:rPr>
              <a:t>order_count</a:t>
            </a:r>
            <a:r>
              <a:rPr lang="en-SG" sz="2000" b="0" strike="noStrike" spc="-1" dirty="0">
                <a:solidFill>
                  <a:srgbClr val="000000"/>
                </a:solidFill>
                <a:latin typeface="Aptos"/>
                <a:ea typeface="DejaVu Sans"/>
              </a:rPr>
              <a:t> (Redundant with Medium pos. corr. For range size and range </a:t>
            </a:r>
            <a:r>
              <a:rPr lang="en-SG" sz="2000" b="0" strike="noStrike" spc="-1" dirty="0" err="1">
                <a:solidFill>
                  <a:srgbClr val="000000"/>
                </a:solidFill>
                <a:latin typeface="Aptos"/>
                <a:ea typeface="DejaVu Sans"/>
              </a:rPr>
              <a:t>order_count</a:t>
            </a:r>
            <a:r>
              <a:rPr lang="en-SG" sz="2000" b="0" strike="noStrike" spc="-1" dirty="0">
                <a:solidFill>
                  <a:srgbClr val="000000"/>
                </a:solidFill>
                <a:latin typeface="Aptos"/>
                <a:ea typeface="DejaVu Sans"/>
              </a:rPr>
              <a:t>) because min size and </a:t>
            </a:r>
            <a:r>
              <a:rPr lang="en-SG" sz="2000" b="0" strike="noStrike" spc="-1" dirty="0" err="1">
                <a:solidFill>
                  <a:srgbClr val="000000"/>
                </a:solidFill>
                <a:latin typeface="Aptos"/>
                <a:ea typeface="DejaVu Sans"/>
              </a:rPr>
              <a:t>order_count</a:t>
            </a:r>
            <a:r>
              <a:rPr lang="en-SG" sz="2000" b="0" strike="noStrike" spc="-1" dirty="0">
                <a:solidFill>
                  <a:srgbClr val="000000"/>
                </a:solidFill>
                <a:latin typeface="Aptos"/>
                <a:ea typeface="DejaVu Sans"/>
              </a:rPr>
              <a:t> is poorly corr. With target</a:t>
            </a: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B050"/>
                </a:solidFill>
                <a:latin typeface="Aptos"/>
                <a:ea typeface="DejaVu Sans"/>
              </a:rPr>
              <a:t>Very high corr.  Of range price </a:t>
            </a:r>
            <a:endParaRPr lang="en-US" sz="2000" b="0" strike="noStrike" spc="-1" dirty="0">
              <a:solidFill>
                <a:srgbClr val="00B050"/>
              </a:solidFill>
              <a:latin typeface="Arial"/>
            </a:endParaRPr>
          </a:p>
          <a:p>
            <a:pPr marL="228600" indent="-228600">
              <a:lnSpc>
                <a:spcPct val="90000"/>
              </a:lnSpc>
              <a:spcBef>
                <a:spcPts val="1001"/>
              </a:spcBef>
              <a:buClr>
                <a:srgbClr val="000000"/>
              </a:buClr>
              <a:buFont typeface="Arial"/>
              <a:buChar char="•"/>
            </a:pPr>
            <a:r>
              <a:rPr lang="en-SG" sz="2000" b="0" strike="noStrike" spc="-1" dirty="0">
                <a:solidFill>
                  <a:srgbClr val="00B050"/>
                </a:solidFill>
                <a:latin typeface="Aptos"/>
                <a:ea typeface="DejaVu Sans"/>
              </a:rPr>
              <a:t>SAD of price, size, </a:t>
            </a:r>
            <a:r>
              <a:rPr lang="en-SG" sz="2000" b="0" strike="noStrike" spc="-1" dirty="0" err="1">
                <a:solidFill>
                  <a:srgbClr val="00B050"/>
                </a:solidFill>
                <a:latin typeface="Aptos"/>
                <a:ea typeface="DejaVu Sans"/>
              </a:rPr>
              <a:t>order_count</a:t>
            </a:r>
            <a:r>
              <a:rPr lang="en-SG" sz="2000" b="0" strike="noStrike" spc="-1" dirty="0">
                <a:solidFill>
                  <a:srgbClr val="00B050"/>
                </a:solidFill>
                <a:latin typeface="Aptos"/>
                <a:ea typeface="DejaVu Sans"/>
              </a:rPr>
              <a:t> are highly corr.</a:t>
            </a:r>
            <a:endParaRPr lang="en-US" sz="2000" b="0" strike="noStrike" spc="-1" dirty="0">
              <a:solidFill>
                <a:srgbClr val="00B050"/>
              </a:solidFill>
              <a:latin typeface="Arial"/>
            </a:endParaRPr>
          </a:p>
        </p:txBody>
      </p:sp>
      <p:sp>
        <p:nvSpPr>
          <p:cNvPr id="162"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sp>
        <p:nvSpPr>
          <p:cNvPr id="163" name="Parallelogram 4"/>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2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final_features['v1proj_25_vc2']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final_features['v1proj_25_vc3']</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final_features['v1proj_25_vc4’]</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Same as above but cluster aggregation using log_quart_trade_volume_clusters1, “vvcx” in feature naming below</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tabLst>
                <a:tab pos="0" algn="l"/>
              </a:tabLst>
            </a:pPr>
            <a:r>
              <a:rPr lang="en-US" sz="1400" b="0" strike="noStrike" spc="-1">
                <a:solidFill>
                  <a:srgbClr val="000000"/>
                </a:solidFill>
                <a:latin typeface="Aptos"/>
                <a:ea typeface="DejaVu Sans"/>
              </a:rPr>
              <a:t>        final_features['v1proj_25_vvc1'] = np.log( cluster_agg(np.mean(wap1_log_price_ret_vol_buks[:,:,25:]**2,2,keepdims=True)  / np.mean(wap1_log_price_ret_vol_buks[:,:,:  ]**2,2,keepdims=True),                                                         log_quart_trade_volume_clusters1, np.median)**0.5  )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tabLst>
                <a:tab pos="0" algn="l"/>
              </a:tabLst>
            </a:pPr>
            <a:r>
              <a:rPr lang="en-US" sz="1400" b="0" strike="noStrike" spc="-1">
                <a:solidFill>
                  <a:srgbClr val="000000"/>
                </a:solidFill>
                <a:latin typeface="Aptos"/>
                <a:ea typeface="DejaVu Sans"/>
              </a:rPr>
              <a:t>final_features['v1proj_25_vvc2’]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tabLst>
                <a:tab pos="0" algn="l"/>
              </a:tabLst>
            </a:pPr>
            <a:r>
              <a:rPr lang="en-US" sz="1400" b="0" strike="noStrike" spc="-1">
                <a:solidFill>
                  <a:srgbClr val="000000"/>
                </a:solidFill>
                <a:latin typeface="Aptos"/>
                <a:ea typeface="DejaVu Sans"/>
              </a:rPr>
              <a:t>final_features['v1proj_25_vvc3']</a:t>
            </a:r>
            <a:endParaRPr lang="en-US" sz="1400" b="0" strike="noStrike" spc="-1">
              <a:solidFill>
                <a:srgbClr val="000000"/>
              </a:solidFill>
              <a:latin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2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Find difference between mean log_spread2_wavg between two buckets to 15 and from 25. cluster_agg() using wap1_log_price_ret_cluster1 and take median. </a:t>
            </a:r>
            <a:r>
              <a:rPr lang="en-US" sz="1800" b="0" strike="noStrike" spc="-1">
                <a:solidFill>
                  <a:srgbClr val="FF0000"/>
                </a:solidFill>
                <a:latin typeface="Aptos"/>
                <a:ea typeface="DejaVu Sans"/>
              </a:rPr>
              <a:t>However, the issue with these clusters is that they are formed using wap1_log_price_ret which has very low corr. With the target.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final_features['v1spprojt15f25_c1'] = np.log( cluster_agg(                           - np.mean(log_spread2_wavg[:,:,:15], (2),keepdims=True)                          + np.mean(log_spread2_wavg[:,:,25:], (2),keepdims=True),                           wap1_log_price_ret_cluster1, np.median)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final_features['v1spprojt15f25_c3’]</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final_features['v1spprojt15f25_c4’]</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Same as above but using </a:t>
            </a:r>
            <a:r>
              <a:rPr lang="nl-NL" sz="1200" b="0" strike="noStrike" spc="-1">
                <a:solidFill>
                  <a:srgbClr val="9CDCFE"/>
                </a:solidFill>
                <a:highlight>
                  <a:srgbClr val="1F1F1F"/>
                </a:highlight>
                <a:latin typeface="Consolas"/>
                <a:ea typeface="DejaVu Sans"/>
              </a:rPr>
              <a:t>log_wap1_log_price_ret_vol_clusters1</a:t>
            </a:r>
            <a:r>
              <a:rPr lang="en-US" sz="1800" b="0" strike="noStrike" spc="-1">
                <a:solidFill>
                  <a:srgbClr val="000000"/>
                </a:solidFill>
                <a:latin typeface="Aptos"/>
                <a:ea typeface="DejaVu Sans"/>
              </a:rPr>
              <a:t> good clusters.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final_features['v1spprojt15f25_vc1’]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final_features['v1spprojt15f25_vc2’]</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final_features['v1spprojt15f25_vc3’]</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2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all buckets trade_volume to average of all buckets liquidity2, shape of (3830,1,1) name 'tvpl2_rmed2v1’ could mean trade volume per liquidity 2 _ ratio median dimension 2(buckets) v stands for wap1 and 1 stands for dimension 1 (stocks dim) lf is left or start of bucket</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final_features['tvpl2_rmed2v1']     = np.log( np.median( ( np.mean( trade_volume_buks, 2, keepdims=True)**.5                                                    / np.mean( liquidity2_wavg[:,:, 0:]**.5, 2, keepdims=True))/stocks_overall_wap1_log_price_ret_vol, 1, keepdims=True))</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final_features['tvpl2_rmed2v1lf25’]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final_features['tvpl2_rmed2v1lf29’] </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 ratio of average of all buckets trade_volume to average of last 5 buckets liquidity2,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tabLst>
                <a:tab pos="0" algn="l"/>
              </a:tabLst>
            </a:pPr>
            <a:r>
              <a:rPr lang="en-US" sz="1400" b="0" strike="noStrike" spc="-1">
                <a:solidFill>
                  <a:srgbClr val="000000"/>
                </a:solidFill>
                <a:latin typeface="Aptos"/>
                <a:ea typeface="DejaVu Sans"/>
              </a:rPr>
              <a:t> final_features['tvpl2']        = np.log( np.mean( trade_volume_buks, 2, keepdims=True)**.5/np.mean( (liquidity2_wavg)**.5, (2), keepdims=True)/stocks_overall_wap1_log_price_ret_vol)</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 ratio of average of all buckets trade_volume to average of last 20 buckets liquidity2, shape of (3830,112,1)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tabLst>
                <a:tab pos="0" algn="l"/>
              </a:tabLst>
            </a:pPr>
            <a:r>
              <a:rPr lang="en-US" sz="1400" b="0" strike="noStrike" spc="-1">
                <a:solidFill>
                  <a:srgbClr val="000000"/>
                </a:solidFill>
                <a:latin typeface="Aptos"/>
                <a:ea typeface="DejaVu Sans"/>
              </a:rPr>
              <a:t>final_features['tvpl2_liqf10']</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2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all buckets trade_volume to average of last 10 buckets liquidity2, shape of (3830,112,1)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final_features['tvpl2_liqf20’]</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all buckets trade_volume to average of last 1 bucket liquidity2, shape of (3830,112,1)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final_features['tvpl2_liqf29’]</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all time ids and buckets trade_volume to average of all bucket liquidity2, shape of (3830, 112, 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final_features['tvpl2_smean_vol'       ] = np.log( np.mean( trade_volume_buks, (0,2), keepdims=True)**.5/np.mean( (liquidity2_wavg[:,:, 0:])**.5, (2), keepdims=True)/stocks_overall_wap1_log_price_ret_vol)</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all time ids and buckets trade_volume to average of last 20 bucket liquidity2, shape of (3830, 112, 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final_features['tvpl2_smean_vol_liqf10’]</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final_features['tvpl2_smean_vol_liqf20’]</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final_features['tvpl2_smean_vol_liqf29']</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2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Ratio of liquidity2_wavg for different buckets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final_features['v1liq2projt5'] = np.log( ( np.mean( liquidity2_wavg[:,:,  : 5]**(1/8), 2, keepdims=True)**8                                            / np.mean( liquidity2_wavg[:,:,28:  ]       , 2, keepdims=True) )**(1/2)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final_features['v1liq2projt10’]</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final_features['v1liq2projt20']</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ratio of average of first 10/20 buckets liquidity2_wavg to average of last 1 buckets liquidity2, shape of (3830,112,1)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final_features['liqt10rf29’]</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final_features['liqt20rf29']</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median along stock id axis, how liquidity2_wavg changes/ratio in first 10 bins to last 5 bins. shape of (3830,1,1)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final_features['v1liq2sprojt10f25'] = np.log( np.median(                          np.mean(liquidity2_wavg[:,:,:10]**.125, (2),keepdims=True)**8/                          np.mean(liquidity2_wavg[:,:,25:  ]**.125, (2),keepdims=True)**8                        , 1, keepdims=True)**(1/2) )</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final_features['v1liq2sprojt5f25']</a:t>
            </a:r>
            <a:endParaRPr lang="en-US" sz="1400" b="0" strike="noStrike" spc="-1">
              <a:solidFill>
                <a:srgbClr val="000000"/>
              </a:solidFill>
              <a:latin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31"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median along stock id axis, of difference of mean of all buckets log_spread2_wavg to mean of last 1 bucket log_spread2_wavg ,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final_features['v1spprojt10f29'] = np.median( - np.mean(log_spread2_wavg[:,:,  :  ], (2),keepdims=True) + np.mean(log_spread2_wavg[:,:,29:  ], (2),keepdims=True) , 1, keepdims=True)</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final_features['v1spprojt15f29']</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along stock id axis, of ratio of mean of first 15 buckets log_spread2_wavg to mean of last 1 bucket log_spread2_wavg , shape of (3830,1,1)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final_features['v1spprojt15f29_q1’]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final_features['v1spprojt15f29_q3']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along stock id axis, of ratio of mean of first 15 buckets log_spread2_wavg to mean of last 5 bucket log_spread2_wavg , shape of (3830,1,1)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final_features['v1spprojt15f25_q3']</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432000" indent="-324000">
              <a:lnSpc>
                <a:spcPct val="90000"/>
              </a:lnSpc>
              <a:spcBef>
                <a:spcPts val="1417"/>
              </a:spcBef>
              <a:buClr>
                <a:srgbClr val="000000"/>
              </a:buClr>
              <a:buSzPct val="45000"/>
              <a:buFont typeface="Wingdings" charset="2"/>
              <a:buChar char=""/>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33"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along stock id axis,of ratio of mean of all buckets log_spread2_wavg to mean of last 1 bucket log_spread2_wavg , shape of (3830,1,1)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final_features['v1spprojtf29_q1’]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final_features['v1spprojtf29_q3’]</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25%/75% quantile along stock id axis,of ratio of mean of all buckets log_spread2_wavg to mean of last 5 bucket log_spread2_wavg , shape of (3830,1,1)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final_features['v1spprojtf25_q1’]</a:t>
            </a:r>
            <a:endParaRPr lang="en-US" sz="14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final_features['v1spprojtf25_q3’]</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108000">
              <a:lnSpc>
                <a:spcPct val="90000"/>
              </a:lnSpc>
              <a:spcBef>
                <a:spcPts val="1417"/>
              </a:spcBef>
              <a:buNone/>
            </a:pPr>
            <a:r>
              <a:rPr lang="en-US" sz="3200" b="0" strike="noStrike" spc="-1">
                <a:solidFill>
                  <a:srgbClr val="000000"/>
                </a:solidFill>
                <a:latin typeface="Aptos"/>
                <a:ea typeface="DejaVu Sans"/>
              </a:rPr>
              <a:t>get_simple_features(train_buckets, final_features, 'wap1_log_price_ret_vol', ffrom=0/10/20/25)</a:t>
            </a:r>
            <a:endParaRPr lang="en-US" sz="3200" b="0" strike="noStrike" spc="-1">
              <a:solidFill>
                <a:srgbClr val="000000"/>
              </a:solidFill>
              <a:latin typeface="Arial"/>
            </a:endParaRPr>
          </a:p>
        </p:txBody>
      </p:sp>
      <p:sp>
        <p:nvSpPr>
          <p:cNvPr id="43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average of wap1_log_price_ret_buks in all buckets of a time id. Then average over all time ids. Then take square root, shape of (1,112,1)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wap1_log_price_ret_vol and then normalized by wap1_log_price_ret_vol (shape 3830 x 112, 1), is it 1 for ffrom=0? This is just telling fraction of mean over certain buckets to the overall mean over all buckets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final_features[name + suffix] =            np.log(             np.mean(wap1_log_price_ret_vol[:,:,ffrom:]**2, 2, keepdims=True)**0.5/final_features['wap1_log_price_ret_vol’])</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The following is actually the stock’s median. That is normalized by means wap1_log_price_ret_vol  of across time ids and stock ids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final_features[name+'stock_mean'+suffix] = np.log(stocks_overall_wap1_log_price_ret_mean*np.median( np.mean( wap1_log_price_ret_vol[:,:,ffrom:]/stocks_overall_wap1_log_price_ret_mean, 2, keepdims=True), 1, keepdims=True)/final_features['wap1_log_price_ret_vol'])</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marL="108000">
              <a:lnSpc>
                <a:spcPct val="90000"/>
              </a:lnSpc>
              <a:spcBef>
                <a:spcPts val="1417"/>
              </a:spcBef>
              <a:buNone/>
            </a:pPr>
            <a:r>
              <a:rPr lang="en-US" sz="4000" b="0" strike="noStrike" spc="-1">
                <a:solidFill>
                  <a:srgbClr val="000000"/>
                </a:solidFill>
                <a:latin typeface="Aptos"/>
                <a:ea typeface="DejaVu Sans"/>
              </a:rPr>
              <a:t>get_misc_features(train_buckets, final_features)</a:t>
            </a:r>
            <a:endParaRPr lang="en-US" sz="4000" b="0" strike="noStrike" spc="-1">
              <a:solidFill>
                <a:srgbClr val="000000"/>
              </a:solidFill>
              <a:latin typeface="Arial"/>
            </a:endParaRPr>
          </a:p>
        </p:txBody>
      </p:sp>
      <p:sp>
        <p:nvSpPr>
          <p:cNvPr id="437"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standardize wap1_log_price_ret_vol by dividing by mean of wap1_log_price_ret_vol across all time ids</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 final_features['vol1_mean'] = np.log(final_features['wap1_log_price_ret_vol']/np.nanmean(final_features['wap1_log_price_ret_vol'], 0, keepdims=True))</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std of ratio of mean of last 15 buckets to mean of first 15 buckets within a time id. ratio &gt; 1 means increasing trend. ratio &lt; 1 means decreasing trend, shape of (1,112,1)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final_features['mean_half_delta’]</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std of difference between last bin and first bin of log_spread_wavg,  shape of (1,112,1)</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final_features['mean_half_delta_lsprd’]</a:t>
            </a:r>
            <a:endParaRPr lang="en-US" sz="1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take log </a:t>
            </a:r>
            <a:endParaRPr lang="en-US" sz="1800" b="0" strike="noStrike" spc="-1">
              <a:solidFill>
                <a:srgbClr val="000000"/>
              </a:solidFill>
              <a:latin typeface="Arial"/>
            </a:endParaRPr>
          </a:p>
          <a:p>
            <a:pPr marL="889200" lvl="1" indent="-324000">
              <a:lnSpc>
                <a:spcPct val="90000"/>
              </a:lnSpc>
              <a:spcBef>
                <a:spcPts val="1417"/>
              </a:spcBef>
              <a:buClr>
                <a:srgbClr val="000000"/>
              </a:buClr>
              <a:buSzPct val="45000"/>
              <a:buFont typeface="Wingdings" charset="2"/>
              <a:buChar char=""/>
            </a:pPr>
            <a:r>
              <a:rPr lang="en-US" sz="1400" b="0" strike="noStrike" spc="-1">
                <a:solidFill>
                  <a:srgbClr val="000000"/>
                </a:solidFill>
                <a:latin typeface="Aptos"/>
                <a:ea typeface="DejaVu Sans"/>
              </a:rPr>
              <a:t>final_features['log_wap1_log_price_ret_vol'] = np.log(final_features['wap1_log_price_ret_vol'])</a:t>
            </a:r>
            <a:endParaRPr lang="en-US" sz="14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228600" indent="-228600">
              <a:lnSpc>
                <a:spcPct val="90000"/>
              </a:lnSpc>
              <a:spcBef>
                <a:spcPts val="1417"/>
              </a:spcBef>
              <a:buNone/>
              <a:tabLst>
                <a:tab pos="0" algn="l"/>
              </a:tabLst>
            </a:pP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439"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3200" b="0" strike="noStrike" spc="-1">
                <a:solidFill>
                  <a:srgbClr val="000000"/>
                </a:solidFill>
                <a:latin typeface="Aptos"/>
                <a:ea typeface="DejaVu Sans"/>
              </a:rPr>
              <a:t>read_targets_from_df()</a:t>
            </a:r>
            <a:endParaRPr lang="en-US" sz="3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returns a matrix of shape (len(t), len(s)) with target values as entries</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3200" b="0" strike="noStrike" spc="-1">
                <a:solidFill>
                  <a:srgbClr val="000000"/>
                </a:solidFill>
                <a:latin typeface="Aptos"/>
                <a:ea typeface="DejaVu Sans"/>
              </a:rPr>
              <a:t>merge_features_to_df()</a:t>
            </a:r>
            <a:endParaRPr lang="en-US" sz="3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 some time ids are missing in the df, so df is smaller than dfz     # 428960 to 428932, 151 to 152     # suffix _x and _y are added for clashing columns during merge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Finally, train_feat_df # shape of (428932 rows × 228 columns) (time_id=3830,stock_id= 112 cross joined and features= 228)</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800" b="0" strike="noStrike" spc="-1">
                <a:solidFill>
                  <a:srgbClr val="000000"/>
                </a:solidFill>
                <a:latin typeface="Aptos"/>
                <a:ea typeface="DejaVu Sans"/>
              </a:rPr>
              <a:t> </a:t>
            </a:r>
            <a:endParaRPr lang="en-US" sz="1800" b="0" strike="noStrike" spc="-1">
              <a:solidFill>
                <a:srgbClr val="000000"/>
              </a:solidFill>
              <a:latin typeface="Arial"/>
            </a:endParaRPr>
          </a:p>
        </p:txBody>
      </p:sp>
      <p:pic>
        <p:nvPicPr>
          <p:cNvPr id="440" name="Picture 439"/>
          <p:cNvPicPr/>
          <p:nvPr/>
        </p:nvPicPr>
        <p:blipFill>
          <a:blip r:embed="rId2"/>
          <a:stretch/>
        </p:blipFill>
        <p:spPr>
          <a:xfrm>
            <a:off x="1371600" y="5150160"/>
            <a:ext cx="7637400" cy="147636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endParaRPr lang="en-US" sz="1800" b="0" strike="noStrike" spc="-1">
              <a:solidFill>
                <a:srgbClr val="000000"/>
              </a:solidFill>
              <a:latin typeface="Arial"/>
            </a:endParaRPr>
          </a:p>
        </p:txBody>
      </p:sp>
      <p:sp>
        <p:nvSpPr>
          <p:cNvPr id="16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SG" sz="2000" b="0" strike="noStrike" spc="-1" dirty="0">
                <a:solidFill>
                  <a:srgbClr val="000000"/>
                </a:solidFill>
                <a:highlight>
                  <a:srgbClr val="FFFF00"/>
                </a:highlight>
                <a:latin typeface="Aptos"/>
                <a:ea typeface="DejaVu Sans"/>
              </a:rPr>
              <a:t>New feature suggestion</a:t>
            </a:r>
            <a:r>
              <a:rPr lang="en-SG" sz="2000" b="0" strike="noStrike" spc="-1" dirty="0">
                <a:solidFill>
                  <a:srgbClr val="000000"/>
                </a:solidFill>
                <a:latin typeface="Aptos"/>
                <a:ea typeface="DejaVu Sans"/>
              </a:rPr>
              <a:t>: check corr. Of </a:t>
            </a:r>
            <a:r>
              <a:rPr lang="en-SG" sz="2000" b="0" strike="noStrike" spc="-1" dirty="0">
                <a:solidFill>
                  <a:srgbClr val="00B050"/>
                </a:solidFill>
                <a:latin typeface="Aptos"/>
                <a:ea typeface="DejaVu Sans"/>
              </a:rPr>
              <a:t>sum of size within a time id </a:t>
            </a:r>
            <a:r>
              <a:rPr lang="en-SG" sz="2000" b="0" strike="noStrike" spc="-1" dirty="0">
                <a:solidFill>
                  <a:srgbClr val="000000"/>
                </a:solidFill>
                <a:latin typeface="Aptos"/>
                <a:ea typeface="DejaVu Sans"/>
              </a:rPr>
              <a:t>normalized by # seconds in bucket to target. </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000" b="0" strike="noStrike" spc="-1" dirty="0">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SG" sz="2000" b="0" strike="noStrike" spc="-1" dirty="0">
                <a:solidFill>
                  <a:srgbClr val="000000"/>
                </a:solidFill>
                <a:latin typeface="Aptos"/>
                <a:ea typeface="DejaVu Sans"/>
              </a:rPr>
              <a:t>check corr. Of </a:t>
            </a:r>
            <a:r>
              <a:rPr lang="en-SG" sz="2000" b="0" strike="noStrike" spc="-1" dirty="0">
                <a:solidFill>
                  <a:srgbClr val="00B050"/>
                </a:solidFill>
                <a:latin typeface="Aptos"/>
                <a:ea typeface="DejaVu Sans"/>
              </a:rPr>
              <a:t>sum of </a:t>
            </a:r>
            <a:r>
              <a:rPr lang="en-SG" sz="2000" b="0" strike="noStrike" spc="-1" dirty="0" err="1">
                <a:solidFill>
                  <a:srgbClr val="00B050"/>
                </a:solidFill>
                <a:latin typeface="Aptos"/>
                <a:ea typeface="DejaVu Sans"/>
              </a:rPr>
              <a:t>order_count</a:t>
            </a:r>
            <a:r>
              <a:rPr lang="en-SG" sz="2000" b="0" strike="noStrike" spc="-1" dirty="0">
                <a:solidFill>
                  <a:srgbClr val="00B050"/>
                </a:solidFill>
                <a:latin typeface="Aptos"/>
                <a:ea typeface="DejaVu Sans"/>
              </a:rPr>
              <a:t> within a time id </a:t>
            </a:r>
            <a:r>
              <a:rPr lang="en-SG" sz="2000" b="0" strike="noStrike" spc="-1" dirty="0">
                <a:solidFill>
                  <a:srgbClr val="000000"/>
                </a:solidFill>
                <a:latin typeface="Aptos"/>
                <a:ea typeface="DejaVu Sans"/>
              </a:rPr>
              <a:t>normalized by # seconds in bucket to target. </a:t>
            </a:r>
            <a:endParaRPr lang="en-US" sz="2000" b="0" strike="noStrike" spc="-1" dirty="0">
              <a:solidFill>
                <a:srgbClr val="000000"/>
              </a:solidFill>
              <a:latin typeface="Arial"/>
            </a:endParaRPr>
          </a:p>
          <a:p>
            <a:pPr marL="228600" indent="-228600">
              <a:lnSpc>
                <a:spcPct val="90000"/>
              </a:lnSpc>
              <a:spcBef>
                <a:spcPts val="1001"/>
              </a:spcBef>
              <a:buNone/>
              <a:tabLst>
                <a:tab pos="0" algn="l"/>
              </a:tabLst>
            </a:pPr>
            <a:endParaRPr lang="en-US" sz="2800" b="0" strike="noStrike" spc="-1" dirty="0">
              <a:solidFill>
                <a:srgbClr val="000000"/>
              </a:solidFill>
              <a:latin typeface="Arial"/>
            </a:endParaRPr>
          </a:p>
        </p:txBody>
      </p:sp>
      <p:sp>
        <p:nvSpPr>
          <p:cNvPr id="166"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Trade data</a:t>
            </a:r>
            <a:endParaRPr lang="en-US" sz="1800" b="0" strike="noStrike" spc="-1">
              <a:latin typeface="Arial"/>
            </a:endParaRPr>
          </a:p>
        </p:txBody>
      </p:sp>
      <p:sp>
        <p:nvSpPr>
          <p:cNvPr id="167" name="Parallelogram 4"/>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SG" sz="1800" b="0" strike="noStrike" spc="-1">
                <a:solidFill>
                  <a:srgbClr val="FFFFFF"/>
                </a:solidFill>
                <a:latin typeface="Aptos"/>
                <a:ea typeface="DejaVu Sans"/>
              </a:rPr>
              <a:t>File: features_eda_within_stocks.ipynb</a:t>
            </a:r>
            <a:endParaRPr lang="en-US" sz="1800" b="0" strike="noStrike" spc="-1">
              <a:latin typeface="Arial"/>
            </a:endParaRPr>
          </a:p>
        </p:txBody>
      </p:sp>
      <p:pic>
        <p:nvPicPr>
          <p:cNvPr id="168" name="Picture 6"/>
          <p:cNvPicPr/>
          <p:nvPr/>
        </p:nvPicPr>
        <p:blipFill>
          <a:blip r:embed="rId2"/>
          <a:stretch/>
        </p:blipFill>
        <p:spPr>
          <a:xfrm>
            <a:off x="1718280" y="2573280"/>
            <a:ext cx="7102440" cy="1895760"/>
          </a:xfrm>
          <a:prstGeom prst="rect">
            <a:avLst/>
          </a:prstGeom>
          <a:ln w="0">
            <a:noFill/>
          </a:ln>
        </p:spPr>
      </p:pic>
      <p:pic>
        <p:nvPicPr>
          <p:cNvPr id="169" name="Picture 8"/>
          <p:cNvPicPr/>
          <p:nvPr/>
        </p:nvPicPr>
        <p:blipFill>
          <a:blip r:embed="rId3"/>
          <a:stretch/>
        </p:blipFill>
        <p:spPr>
          <a:xfrm>
            <a:off x="1896480" y="5018040"/>
            <a:ext cx="6363720" cy="1690560"/>
          </a:xfrm>
          <a:prstGeom prst="rect">
            <a:avLst/>
          </a:prstGeom>
          <a:ln w="0">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Target </a:t>
            </a:r>
            <a:endParaRPr lang="en-US" sz="3500" b="0" strike="noStrike" spc="-1">
              <a:solidFill>
                <a:srgbClr val="000000"/>
              </a:solidFill>
              <a:latin typeface="Arial"/>
            </a:endParaRPr>
          </a:p>
        </p:txBody>
      </p:sp>
      <p:sp>
        <p:nvSpPr>
          <p:cNvPr id="442"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Individually, Each stock’s target boxplot distribution is shown below. All stock’s 2</a:t>
            </a:r>
            <a:r>
              <a:rPr lang="en-US" sz="1200" b="0" strike="noStrike" spc="-1" baseline="33000">
                <a:solidFill>
                  <a:srgbClr val="000000"/>
                </a:solidFill>
                <a:latin typeface="Aptos"/>
                <a:ea typeface="DejaVu Sans"/>
              </a:rPr>
              <a:t>nd</a:t>
            </a:r>
            <a:r>
              <a:rPr lang="en-US" sz="1200" b="0" strike="noStrike" spc="-1">
                <a:solidFill>
                  <a:srgbClr val="000000"/>
                </a:solidFill>
                <a:latin typeface="Aptos"/>
                <a:ea typeface="DejaVu Sans"/>
              </a:rPr>
              <a:t> 10 min. real. volatility is right skewed.  Almost every stock has outliers.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43" name="Picture 442"/>
          <p:cNvPicPr/>
          <p:nvPr/>
        </p:nvPicPr>
        <p:blipFill>
          <a:blip r:embed="rId2"/>
          <a:stretch/>
        </p:blipFill>
        <p:spPr>
          <a:xfrm>
            <a:off x="829800" y="2971800"/>
            <a:ext cx="10203480" cy="3654720"/>
          </a:xfrm>
          <a:prstGeom prst="rect">
            <a:avLst/>
          </a:prstGeom>
          <a:ln w="0">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Target </a:t>
            </a:r>
            <a:endParaRPr lang="en-US" sz="3500" b="0" strike="noStrike" spc="-1">
              <a:solidFill>
                <a:srgbClr val="000000"/>
              </a:solidFill>
              <a:latin typeface="Arial"/>
            </a:endParaRPr>
          </a:p>
        </p:txBody>
      </p:sp>
      <p:sp>
        <p:nvSpPr>
          <p:cNvPr id="445" name="PlaceHolder 2"/>
          <p:cNvSpPr>
            <a:spLocks noGrp="1"/>
          </p:cNvSpPr>
          <p:nvPr>
            <p:ph/>
          </p:nvPr>
        </p:nvSpPr>
        <p:spPr>
          <a:xfrm>
            <a:off x="837720" y="1825560"/>
            <a:ext cx="10509120" cy="43477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Target is right skewed as shown below. As most points are very close to each other around small values it maybe hard to distinguish individual values in prediction. At the same time for large values the target has many gaps where there are no data points.  Taking the log transformation helps to spread out the target values around small values and bring the make the target more continuous around large values by bringing them closer together. This makes it easier for the ML model to learn. This also makes the target more normally distributed.</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46" name="Picture 445"/>
          <p:cNvPicPr/>
          <p:nvPr/>
        </p:nvPicPr>
        <p:blipFill>
          <a:blip r:embed="rId2"/>
          <a:stretch/>
        </p:blipFill>
        <p:spPr>
          <a:xfrm>
            <a:off x="228600" y="2841840"/>
            <a:ext cx="4735800" cy="3784680"/>
          </a:xfrm>
          <a:prstGeom prst="rect">
            <a:avLst/>
          </a:prstGeom>
          <a:ln w="0">
            <a:noFill/>
          </a:ln>
        </p:spPr>
      </p:pic>
      <p:pic>
        <p:nvPicPr>
          <p:cNvPr id="447" name="Picture 446"/>
          <p:cNvPicPr/>
          <p:nvPr/>
        </p:nvPicPr>
        <p:blipFill>
          <a:blip r:embed="rId3"/>
          <a:stretch/>
        </p:blipFill>
        <p:spPr>
          <a:xfrm>
            <a:off x="5029200" y="2832120"/>
            <a:ext cx="3292920" cy="2651400"/>
          </a:xfrm>
          <a:prstGeom prst="rect">
            <a:avLst/>
          </a:prstGeom>
          <a:ln w="0">
            <a:noFill/>
          </a:ln>
        </p:spPr>
      </p:pic>
      <p:pic>
        <p:nvPicPr>
          <p:cNvPr id="448" name="Picture 447"/>
          <p:cNvPicPr/>
          <p:nvPr/>
        </p:nvPicPr>
        <p:blipFill>
          <a:blip r:embed="rId4"/>
          <a:stretch/>
        </p:blipFill>
        <p:spPr>
          <a:xfrm>
            <a:off x="8458200" y="2743200"/>
            <a:ext cx="3426120" cy="2747160"/>
          </a:xfrm>
          <a:prstGeom prst="rect">
            <a:avLst/>
          </a:prstGeom>
          <a:ln w="0">
            <a:noFill/>
          </a:ln>
        </p:spPr>
      </p:pic>
      <p:sp>
        <p:nvSpPr>
          <p:cNvPr id="2" name="TextBox 1">
            <a:extLst>
              <a:ext uri="{FF2B5EF4-FFF2-40B4-BE49-F238E27FC236}">
                <a16:creationId xmlns:a16="http://schemas.microsoft.com/office/drawing/2014/main" id="{FBD847DD-F08C-807F-4E13-AE62F22F2D5E}"/>
              </a:ext>
            </a:extLst>
          </p:cNvPr>
          <p:cNvSpPr txBox="1"/>
          <p:nvPr/>
        </p:nvSpPr>
        <p:spPr>
          <a:xfrm>
            <a:off x="6190488" y="5852160"/>
            <a:ext cx="3488968" cy="369332"/>
          </a:xfrm>
          <a:prstGeom prst="rect">
            <a:avLst/>
          </a:prstGeom>
          <a:noFill/>
        </p:spPr>
        <p:txBody>
          <a:bodyPr wrap="none" rtlCol="0">
            <a:spAutoFit/>
          </a:bodyPr>
          <a:lstStyle/>
          <a:p>
            <a:r>
              <a:rPr lang="en-SG" dirty="0" err="1"/>
              <a:t>Scipy.stats</a:t>
            </a:r>
            <a:r>
              <a:rPr lang="en-SG" dirty="0"/>
              <a:t> skew() and kurtosis()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50" name="PlaceHolder 2"/>
          <p:cNvSpPr>
            <a:spLocks noGrp="1"/>
          </p:cNvSpPr>
          <p:nvPr>
            <p:ph/>
          </p:nvPr>
        </p:nvSpPr>
        <p:spPr>
          <a:xfrm>
            <a:off x="837720" y="1371600"/>
            <a:ext cx="571248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dirty="0">
                <a:solidFill>
                  <a:srgbClr val="000000"/>
                </a:solidFill>
                <a:latin typeface="Aptos"/>
                <a:ea typeface="DejaVu Sans"/>
              </a:rPr>
              <a:t>Check if features have NAN values</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dirty="0">
                <a:solidFill>
                  <a:srgbClr val="000000"/>
                </a:solidFill>
                <a:latin typeface="Aptos"/>
                <a:ea typeface="DejaVu Sans"/>
              </a:rPr>
              <a:t>Features with # of Negative NAN values:</a:t>
            </a:r>
            <a:endParaRPr lang="en-US" sz="12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wap2_logprice_ret_changes_n_wap1_logprice_ret_constant_sqr_vol_15_ratio :  589</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wap2_logprice_ret_changes_n_wap1_logprice_ret_constant_sqr_vol_15_ratio_median_stock :  54086</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trade_count_15_15 :  19</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root_trade_count_15_15 :  19</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v1proj_25_15_std :  560</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highlight>
                  <a:srgbClr val="FF0000"/>
                </a:highlight>
                <a:latin typeface="Aptos"/>
                <a:ea typeface="DejaVu Sans"/>
              </a:rPr>
              <a:t>NaN</a:t>
            </a:r>
            <a:r>
              <a:rPr lang="en-US" sz="800" b="0" strike="noStrike" spc="-1" dirty="0">
                <a:solidFill>
                  <a:srgbClr val="000000"/>
                </a:solidFill>
                <a:highlight>
                  <a:srgbClr val="FF0000"/>
                </a:highlight>
                <a:latin typeface="Aptos"/>
                <a:ea typeface="DejaVu Sans"/>
              </a:rPr>
              <a:t>:  v1proj_29_15_std :  282002</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v1proj_25_std :  560</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800" b="0" strike="noStrike" spc="-1" dirty="0" err="1">
                <a:solidFill>
                  <a:srgbClr val="000000"/>
                </a:solidFill>
                <a:latin typeface="Aptos"/>
                <a:ea typeface="DejaVu Sans"/>
              </a:rPr>
              <a:t>NaN</a:t>
            </a:r>
            <a:r>
              <a:rPr lang="en-US" sz="800" b="0" strike="noStrike" spc="-1" dirty="0">
                <a:solidFill>
                  <a:srgbClr val="000000"/>
                </a:solidFill>
                <a:latin typeface="Aptos"/>
                <a:ea typeface="DejaVu Sans"/>
              </a:rPr>
              <a:t>:  v1proj_29_std :  51517</a:t>
            </a:r>
            <a:endParaRPr lang="en-US" sz="800" b="0" strike="noStrike" spc="-1" dirty="0">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500" b="0" strike="noStrike" spc="-1" dirty="0">
                <a:solidFill>
                  <a:srgbClr val="000000"/>
                </a:solidFill>
                <a:latin typeface="Aptos"/>
                <a:ea typeface="DejaVu Sans"/>
              </a:rPr>
              <a:t>Fill Negative NAN values with the median values within the stock id</a:t>
            </a:r>
            <a:endParaRPr lang="en-US" sz="1500" b="0" strike="noStrike" spc="-1" dirty="0">
              <a:solidFill>
                <a:srgbClr val="000000"/>
              </a:solidFill>
              <a:latin typeface="Arial"/>
            </a:endParaRPr>
          </a:p>
          <a:p>
            <a:pPr marL="228600" indent="-228600">
              <a:lnSpc>
                <a:spcPct val="90000"/>
              </a:lnSpc>
              <a:spcBef>
                <a:spcPts val="1417"/>
              </a:spcBef>
              <a:buNone/>
              <a:tabLst>
                <a:tab pos="0" algn="l"/>
              </a:tabLst>
            </a:pPr>
            <a:r>
              <a:rPr lang="en-US" sz="1200" b="0" strike="noStrike" spc="-1" dirty="0">
                <a:solidFill>
                  <a:srgbClr val="000000"/>
                </a:solidFill>
                <a:latin typeface="Aptos"/>
                <a:ea typeface="DejaVu Sans"/>
              </a:rPr>
              <a:t> </a:t>
            </a:r>
            <a:endParaRPr lang="en-US" sz="1200" b="0" strike="noStrike" spc="-1" dirty="0">
              <a:solidFill>
                <a:srgbClr val="000000"/>
              </a:solidFill>
              <a:latin typeface="Arial"/>
            </a:endParaRPr>
          </a:p>
          <a:p>
            <a:pPr marL="228600" indent="-228600">
              <a:lnSpc>
                <a:spcPct val="90000"/>
              </a:lnSpc>
              <a:spcBef>
                <a:spcPts val="1417"/>
              </a:spcBef>
              <a:buNone/>
              <a:tabLst>
                <a:tab pos="0" algn="l"/>
              </a:tabLst>
            </a:pPr>
            <a:endParaRPr lang="en-US" sz="2800" b="0" strike="noStrike" spc="-1" dirty="0">
              <a:solidFill>
                <a:srgbClr val="000000"/>
              </a:solidFill>
              <a:latin typeface="Arial"/>
            </a:endParaRPr>
          </a:p>
        </p:txBody>
      </p:sp>
      <p:sp>
        <p:nvSpPr>
          <p:cNvPr id="451" name="PlaceHolder 7"/>
          <p:cNvSpPr/>
          <p:nvPr/>
        </p:nvSpPr>
        <p:spPr>
          <a:xfrm>
            <a:off x="6552720" y="1135800"/>
            <a:ext cx="4874400" cy="434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417"/>
              </a:spcBef>
              <a:buNone/>
            </a:pPr>
            <a:endParaRPr lang="en-US" sz="1200" b="0" strike="noStrike" spc="-1">
              <a:latin typeface="Arial"/>
            </a:endParaRPr>
          </a:p>
          <a:p>
            <a:pPr>
              <a:lnSpc>
                <a:spcPct val="90000"/>
              </a:lnSpc>
              <a:spcBef>
                <a:spcPts val="1417"/>
              </a:spcBef>
              <a:buNone/>
            </a:pPr>
            <a:endParaRPr lang="en-US" sz="2800" b="0" strike="noStrike" spc="-1">
              <a:latin typeface="Arial"/>
            </a:endParaRPr>
          </a:p>
        </p:txBody>
      </p:sp>
      <p:sp>
        <p:nvSpPr>
          <p:cNvPr id="452" name="Rectangle 451"/>
          <p:cNvSpPr/>
          <p:nvPr/>
        </p:nvSpPr>
        <p:spPr>
          <a:xfrm>
            <a:off x="3200400" y="3886200"/>
            <a:ext cx="1179576" cy="34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dirty="0">
                <a:solidFill>
                  <a:srgbClr val="C9211E"/>
                </a:solidFill>
                <a:latin typeface="Arial"/>
                <a:ea typeface="DejaVu Sans"/>
              </a:rPr>
              <a:t>Discard</a:t>
            </a:r>
            <a:endParaRPr lang="en-US" sz="1800" b="0" strike="noStrike" spc="-1" dirty="0">
              <a:latin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54" name="PlaceHolder 2"/>
          <p:cNvSpPr>
            <a:spLocks noGrp="1"/>
          </p:cNvSpPr>
          <p:nvPr>
            <p:ph/>
          </p:nvPr>
        </p:nvSpPr>
        <p:spPr>
          <a:xfrm>
            <a:off x="837720" y="1371600"/>
            <a:ext cx="487440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Check if features have NAN or INF values</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Features with # of Negative INF values:</a:t>
            </a:r>
            <a:endParaRPr lang="en-US" sz="12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wap1_log_price_ret_per_liq2_vol_15_ratio :  1</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wap1_log_price_ret_per_spread_sqr_vol_15_ratio :  1</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wap2_logprice_ret_changes_n_wap1_logprice_ret_constant_sqr_vol_15_ratio :  1323</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wap2_logprice_ret_changes_n_wap1_logprice_ret_constant_sqr_vol :  589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lsvol :  139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trade_count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root_trade_count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root_trade_count_var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trade_count_15_15 :  219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root_trade_count_15_15 :  219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tvpl2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tvpl2_liqf10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tvpl2_liqf20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tvpl2_liqf29 :  19</a:t>
            </a:r>
            <a:endParaRPr lang="en-US" sz="8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tabLst>
                <a:tab pos="0" algn="l"/>
              </a:tabLst>
            </a:pPr>
            <a:r>
              <a:rPr lang="en-US" sz="800" b="0" strike="noStrike" spc="-1">
                <a:solidFill>
                  <a:srgbClr val="000000"/>
                </a:solidFill>
                <a:latin typeface="Aptos"/>
                <a:ea typeface="DejaVu Sans"/>
              </a:rPr>
              <a:t>neg INF:  wap1_log_price_ret_vol_from_25 :  5</a:t>
            </a:r>
            <a:endParaRPr lang="en-US" sz="800" b="0" strike="noStrike" spc="-1">
              <a:solidFill>
                <a:srgbClr val="000000"/>
              </a:solidFill>
              <a:latin typeface="Arial"/>
            </a:endParaRPr>
          </a:p>
          <a:p>
            <a:pPr marL="228600" indent="-228600">
              <a:lnSpc>
                <a:spcPct val="90000"/>
              </a:lnSpc>
              <a:spcBef>
                <a:spcPts val="1417"/>
              </a:spcBef>
              <a:buNone/>
              <a:tabLst>
                <a:tab pos="0" algn="l"/>
              </a:tabLst>
            </a:pPr>
            <a:r>
              <a:rPr lang="en-US" sz="1500" b="0" strike="noStrike" spc="-1">
                <a:solidFill>
                  <a:srgbClr val="000000"/>
                </a:solidFill>
                <a:latin typeface="Aptos"/>
                <a:ea typeface="DejaVu Sans"/>
              </a:rPr>
              <a:t>Fill Negative INF values with the min values  within the stock id</a:t>
            </a:r>
            <a:endParaRPr lang="en-US" sz="1500" b="0" strike="noStrike" spc="-1">
              <a:solidFill>
                <a:srgbClr val="000000"/>
              </a:solidFill>
              <a:latin typeface="Arial"/>
            </a:endParaRPr>
          </a:p>
          <a:p>
            <a:pPr marL="228600" indent="-228600">
              <a:lnSpc>
                <a:spcPct val="90000"/>
              </a:lnSpc>
              <a:spcBef>
                <a:spcPts val="1417"/>
              </a:spcBef>
              <a:buNone/>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228600" indent="-228600">
              <a:lnSpc>
                <a:spcPct val="90000"/>
              </a:lnSpc>
              <a:spcBef>
                <a:spcPts val="1417"/>
              </a:spcBef>
              <a:buNone/>
              <a:tabLst>
                <a:tab pos="0" algn="l"/>
              </a:tabLst>
            </a:pPr>
            <a:endParaRPr lang="en-US" sz="2800" b="0" strike="noStrike" spc="-1">
              <a:solidFill>
                <a:srgbClr val="000000"/>
              </a:solidFill>
              <a:latin typeface="Arial"/>
            </a:endParaRPr>
          </a:p>
        </p:txBody>
      </p:sp>
      <p:sp>
        <p:nvSpPr>
          <p:cNvPr id="455" name="PlaceHolder 11"/>
          <p:cNvSpPr/>
          <p:nvPr/>
        </p:nvSpPr>
        <p:spPr>
          <a:xfrm>
            <a:off x="6552720" y="1135800"/>
            <a:ext cx="4874400" cy="434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417"/>
              </a:spcBef>
              <a:buNone/>
            </a:pPr>
            <a:endParaRPr lang="en-US" sz="12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Check if features have NAN or INF values</a:t>
            </a:r>
            <a:endParaRPr lang="en-US" sz="12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1200" b="0" strike="noStrike" spc="-1">
                <a:solidFill>
                  <a:srgbClr val="000000"/>
                </a:solidFill>
                <a:latin typeface="Aptos"/>
                <a:ea typeface="DejaVu Sans"/>
              </a:rPr>
              <a:t>Features with # of Positive INF values:</a:t>
            </a:r>
            <a:endParaRPr lang="en-US" sz="12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wap1_log_price_ret_per_liq2_vol_15_ratio :  1</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wap1_log_price_ret_per_spread_sqr_vol_15_ratio :  1</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wap2_logprice_ret_changes_n_wap1_logprice_ret_constant_sqr_vol_15_ratio :  2831</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wap2_logprice_ret_changes_n_wap1_logprice_ret_constant_sqr_vol :  589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lsvol :  139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trade_count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root_trade_count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root_trade_count_var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trade_count_15_15 :  397</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root_trade_count_15_15 :  397</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tvpl2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tvpl2_liqf10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tvpl2_liqf20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tvpl2_liqf29 :  19</a:t>
            </a:r>
            <a:endParaRPr lang="en-US" sz="800" b="0" strike="noStrike" spc="-1">
              <a:latin typeface="Arial"/>
            </a:endParaRPr>
          </a:p>
          <a:p>
            <a:pPr marL="864000" lvl="1" indent="-324000">
              <a:lnSpc>
                <a:spcPct val="90000"/>
              </a:lnSpc>
              <a:spcBef>
                <a:spcPts val="1134"/>
              </a:spcBef>
              <a:buClr>
                <a:srgbClr val="000000"/>
              </a:buClr>
              <a:buSzPct val="75000"/>
              <a:buFont typeface="Symbol"/>
              <a:buChar char=""/>
            </a:pPr>
            <a:r>
              <a:rPr lang="en-US" sz="800" b="0" strike="noStrike" spc="-1">
                <a:solidFill>
                  <a:srgbClr val="000000"/>
                </a:solidFill>
                <a:latin typeface="Aptos"/>
                <a:ea typeface="DejaVu Sans"/>
              </a:rPr>
              <a:t>pos INF:  wap1_log_price_ret_vol_from_25 :  5</a:t>
            </a:r>
            <a:endParaRPr lang="en-US" sz="800" b="0" strike="noStrike" spc="-1">
              <a:latin typeface="Arial"/>
            </a:endParaRPr>
          </a:p>
          <a:p>
            <a:pPr>
              <a:lnSpc>
                <a:spcPct val="90000"/>
              </a:lnSpc>
              <a:spcBef>
                <a:spcPts val="1417"/>
              </a:spcBef>
              <a:buNone/>
            </a:pPr>
            <a:r>
              <a:rPr lang="en-US" sz="1500" b="0" strike="noStrike" spc="-1">
                <a:solidFill>
                  <a:srgbClr val="000000"/>
                </a:solidFill>
                <a:latin typeface="Aptos"/>
                <a:ea typeface="DejaVu Sans"/>
              </a:rPr>
              <a:t>Fill positive INF values with the max values within the stock id</a:t>
            </a:r>
            <a:endParaRPr lang="en-US" sz="15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800" b="0" strike="noStrike" spc="-1">
                <a:solidFill>
                  <a:srgbClr val="000000"/>
                </a:solidFill>
                <a:latin typeface="Aptos"/>
                <a:ea typeface="DejaVu Sans"/>
              </a:rPr>
              <a:t> </a:t>
            </a:r>
            <a:endParaRPr lang="en-US" sz="800" b="0" strike="noStrike" spc="-1">
              <a:latin typeface="Arial"/>
            </a:endParaRPr>
          </a:p>
          <a:p>
            <a:pPr>
              <a:lnSpc>
                <a:spcPct val="90000"/>
              </a:lnSpc>
              <a:spcBef>
                <a:spcPts val="1417"/>
              </a:spcBef>
              <a:buNone/>
            </a:pPr>
            <a:r>
              <a:rPr lang="en-US" sz="1200" b="0" strike="noStrike" spc="-1">
                <a:solidFill>
                  <a:srgbClr val="000000"/>
                </a:solidFill>
                <a:latin typeface="Aptos"/>
                <a:ea typeface="DejaVu Sans"/>
              </a:rPr>
              <a:t> </a:t>
            </a:r>
            <a:endParaRPr lang="en-US" sz="1200" b="0" strike="noStrike" spc="-1">
              <a:latin typeface="Arial"/>
            </a:endParaRPr>
          </a:p>
          <a:p>
            <a:pPr>
              <a:lnSpc>
                <a:spcPct val="90000"/>
              </a:lnSpc>
              <a:spcBef>
                <a:spcPts val="1417"/>
              </a:spcBef>
              <a:buNone/>
            </a:pPr>
            <a:endParaRPr lang="en-US" sz="2800" b="0" strike="noStrike" spc="-1">
              <a:latin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57"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Each feature has a different distribution with different min, max and range values that are on different scales. To give equal importance to each feature we need to transform each feature separately to make it be more like standard normal.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A number of transformation like can be applied</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Transformations are done using the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Each feature is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59"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Drop features with very little variation</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60" name="Picture 459"/>
          <p:cNvPicPr/>
          <p:nvPr/>
        </p:nvPicPr>
        <p:blipFill>
          <a:blip r:embed="rId2"/>
          <a:stretch/>
        </p:blipFill>
        <p:spPr>
          <a:xfrm>
            <a:off x="2286000" y="2682000"/>
            <a:ext cx="5510520" cy="3259440"/>
          </a:xfrm>
          <a:prstGeom prst="rect">
            <a:avLst/>
          </a:prstGeom>
          <a:ln w="0">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62"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Anomolous features with very high frequency</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63" name="Picture 462"/>
          <p:cNvPicPr/>
          <p:nvPr/>
        </p:nvPicPr>
        <p:blipFill>
          <a:blip r:embed="rId2"/>
          <a:stretch/>
        </p:blipFill>
        <p:spPr>
          <a:xfrm>
            <a:off x="2349360" y="2592360"/>
            <a:ext cx="6335280" cy="3806280"/>
          </a:xfrm>
          <a:prstGeom prst="rect">
            <a:avLst/>
          </a:prstGeom>
          <a:ln w="0">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65"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Anomolous features with very high frequency</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66" name="Picture 465"/>
          <p:cNvPicPr/>
          <p:nvPr/>
        </p:nvPicPr>
        <p:blipFill>
          <a:blip r:embed="rId2"/>
          <a:stretch/>
        </p:blipFill>
        <p:spPr>
          <a:xfrm>
            <a:off x="2324160" y="2743200"/>
            <a:ext cx="5674680" cy="3394080"/>
          </a:xfrm>
          <a:prstGeom prst="rect">
            <a:avLst/>
          </a:prstGeom>
          <a:ln w="0">
            <a:noFill/>
          </a:ln>
        </p:spPr>
      </p:pic>
      <p:pic>
        <p:nvPicPr>
          <p:cNvPr id="467" name="Picture 466"/>
          <p:cNvPicPr/>
          <p:nvPr/>
        </p:nvPicPr>
        <p:blipFill>
          <a:blip r:embed="rId3"/>
          <a:stretch/>
        </p:blipFill>
        <p:spPr>
          <a:xfrm>
            <a:off x="7629840" y="4343400"/>
            <a:ext cx="4227480" cy="2523960"/>
          </a:xfrm>
          <a:prstGeom prst="rect">
            <a:avLst/>
          </a:prstGeom>
          <a:ln w="0">
            <a:noFill/>
          </a:ln>
        </p:spPr>
      </p:pic>
      <p:pic>
        <p:nvPicPr>
          <p:cNvPr id="468" name="Picture 467"/>
          <p:cNvPicPr/>
          <p:nvPr/>
        </p:nvPicPr>
        <p:blipFill>
          <a:blip r:embed="rId4"/>
          <a:stretch/>
        </p:blipFill>
        <p:spPr>
          <a:xfrm>
            <a:off x="6713640" y="217080"/>
            <a:ext cx="5171400" cy="2981160"/>
          </a:xfrm>
          <a:prstGeom prst="rect">
            <a:avLst/>
          </a:prstGeom>
          <a:ln w="0">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70"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Exponential works very well here</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71" name="Picture 470"/>
          <p:cNvPicPr/>
          <p:nvPr/>
        </p:nvPicPr>
        <p:blipFill>
          <a:blip r:embed="rId2"/>
          <a:stretch/>
        </p:blipFill>
        <p:spPr>
          <a:xfrm>
            <a:off x="1436400" y="2868480"/>
            <a:ext cx="4733640" cy="2844360"/>
          </a:xfrm>
          <a:prstGeom prst="rect">
            <a:avLst/>
          </a:prstGeom>
          <a:ln w="0">
            <a:noFill/>
          </a:ln>
        </p:spPr>
      </p:pic>
      <p:pic>
        <p:nvPicPr>
          <p:cNvPr id="472" name="Picture 471"/>
          <p:cNvPicPr/>
          <p:nvPr/>
        </p:nvPicPr>
        <p:blipFill>
          <a:blip r:embed="rId3"/>
          <a:stretch/>
        </p:blipFill>
        <p:spPr>
          <a:xfrm>
            <a:off x="6438240" y="2971800"/>
            <a:ext cx="4761000" cy="2752560"/>
          </a:xfrm>
          <a:prstGeom prst="rect">
            <a:avLst/>
          </a:prstGeom>
          <a:ln w="0">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837720" y="365040"/>
            <a:ext cx="10509120" cy="1321920"/>
          </a:xfrm>
          <a:prstGeom prst="rect">
            <a:avLst/>
          </a:prstGeom>
          <a:noFill/>
          <a:ln w="0">
            <a:noFill/>
          </a:ln>
        </p:spPr>
        <p:txBody>
          <a:bodyPr lIns="90000" tIns="45000" rIns="90000" bIns="45000" anchor="ctr">
            <a:noAutofit/>
          </a:bodyPr>
          <a:lstStyle/>
          <a:p>
            <a:pPr>
              <a:lnSpc>
                <a:spcPct val="100000"/>
              </a:lnSpc>
              <a:buNone/>
            </a:pPr>
            <a:r>
              <a:rPr lang="en-US" sz="3500" b="0" strike="noStrike" spc="-1">
                <a:solidFill>
                  <a:srgbClr val="000000"/>
                </a:solidFill>
                <a:latin typeface="Arial"/>
                <a:ea typeface="DejaVu Sans"/>
              </a:rPr>
              <a:t>Explore the Features </a:t>
            </a:r>
            <a:endParaRPr lang="en-US" sz="3500" b="0" strike="noStrike" spc="-1">
              <a:solidFill>
                <a:srgbClr val="000000"/>
              </a:solidFill>
              <a:latin typeface="Arial"/>
            </a:endParaRPr>
          </a:p>
        </p:txBody>
      </p:sp>
      <p:sp>
        <p:nvSpPr>
          <p:cNvPr id="474" name="PlaceHolder 2"/>
          <p:cNvSpPr>
            <a:spLocks noGrp="1"/>
          </p:cNvSpPr>
          <p:nvPr>
            <p:ph/>
          </p:nvPr>
        </p:nvSpPr>
        <p:spPr>
          <a:xfrm>
            <a:off x="837720" y="1861560"/>
            <a:ext cx="10509120" cy="4347720"/>
          </a:xfrm>
          <a:prstGeom prst="rect">
            <a:avLst/>
          </a:prstGeom>
          <a:noFill/>
          <a:ln w="0">
            <a:noFill/>
          </a:ln>
        </p:spPr>
        <p:txBody>
          <a:bodyPr lIns="90000" tIns="45000" rIns="90000" bIns="45000" anchor="t">
            <a:noAutofit/>
          </a:bodyPr>
          <a:lstStyle/>
          <a:p>
            <a:pPr marL="228600" indent="-228600">
              <a:lnSpc>
                <a:spcPct val="90000"/>
              </a:lnSpc>
              <a:spcBef>
                <a:spcPts val="1417"/>
              </a:spcBef>
              <a:buNone/>
              <a:tabLst>
                <a:tab pos="0" algn="l"/>
              </a:tabLst>
            </a:pP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Some features do not have enough unique values (too little)</a:t>
            </a:r>
            <a:endParaRPr lang="en-US" sz="12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pos="0" algn="l"/>
              </a:tabLst>
            </a:pPr>
            <a:r>
              <a:rPr lang="en-US" sz="1200" b="0" strike="noStrike" spc="-1">
                <a:solidFill>
                  <a:srgbClr val="000000"/>
                </a:solidFill>
                <a:latin typeface="Aptos"/>
                <a:ea typeface="DejaVu Sans"/>
              </a:rPr>
              <a:t> </a:t>
            </a:r>
            <a:endParaRPr lang="en-US" sz="1200" b="0" strike="noStrike" spc="-1">
              <a:solidFill>
                <a:srgbClr val="000000"/>
              </a:solidFill>
              <a:latin typeface="Arial"/>
            </a:endParaRPr>
          </a:p>
        </p:txBody>
      </p:sp>
      <p:pic>
        <p:nvPicPr>
          <p:cNvPr id="475" name="Picture 474"/>
          <p:cNvPicPr/>
          <p:nvPr/>
        </p:nvPicPr>
        <p:blipFill>
          <a:blip r:embed="rId2"/>
          <a:stretch/>
        </p:blipFill>
        <p:spPr>
          <a:xfrm>
            <a:off x="4343400" y="3886200"/>
            <a:ext cx="3430800" cy="2055600"/>
          </a:xfrm>
          <a:prstGeom prst="rect">
            <a:avLst/>
          </a:prstGeom>
          <a:ln w="0">
            <a:noFill/>
          </a:ln>
        </p:spPr>
      </p:pic>
      <p:sp>
        <p:nvSpPr>
          <p:cNvPr id="476" name="Rectangle 475"/>
          <p:cNvSpPr/>
          <p:nvPr/>
        </p:nvSpPr>
        <p:spPr>
          <a:xfrm>
            <a:off x="8419320" y="4572000"/>
            <a:ext cx="951480" cy="34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highlight>
                  <a:srgbClr val="FF0000"/>
                </a:highlight>
                <a:latin typeface="Arial"/>
                <a:ea typeface="DejaVu Sans"/>
              </a:rPr>
              <a:t>Discard</a:t>
            </a:r>
            <a:endParaRPr lang="en-US" sz="1800" b="0" strike="noStrike" spc="-1">
              <a:latin typeface="Arial"/>
            </a:endParaRPr>
          </a:p>
        </p:txBody>
      </p:sp>
      <p:pic>
        <p:nvPicPr>
          <p:cNvPr id="477" name="Picture 476"/>
          <p:cNvPicPr/>
          <p:nvPr/>
        </p:nvPicPr>
        <p:blipFill>
          <a:blip r:embed="rId3"/>
          <a:stretch/>
        </p:blipFill>
        <p:spPr>
          <a:xfrm>
            <a:off x="8163360" y="441360"/>
            <a:ext cx="3183480" cy="3107880"/>
          </a:xfrm>
          <a:prstGeom prst="rect">
            <a:avLst/>
          </a:prstGeom>
          <a:ln w="0">
            <a:noFill/>
          </a:ln>
        </p:spPr>
      </p:pic>
      <p:pic>
        <p:nvPicPr>
          <p:cNvPr id="478" name="Picture 477"/>
          <p:cNvPicPr/>
          <p:nvPr/>
        </p:nvPicPr>
        <p:blipFill>
          <a:blip r:embed="rId4"/>
          <a:stretch/>
        </p:blipFill>
        <p:spPr>
          <a:xfrm>
            <a:off x="228600" y="3657600"/>
            <a:ext cx="3884400" cy="233892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27339</TotalTime>
  <Words>18506</Words>
  <Application>Microsoft Office PowerPoint</Application>
  <PresentationFormat>Custom</PresentationFormat>
  <Paragraphs>1325</Paragraphs>
  <Slides>140</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140</vt:i4>
      </vt:variant>
    </vt:vector>
  </HeadingPairs>
  <TitlesOfParts>
    <vt:vector size="154" baseType="lpstr">
      <vt:lpstr>Aptos</vt:lpstr>
      <vt:lpstr>Aptos Display</vt:lpstr>
      <vt:lpstr>Arial</vt:lpstr>
      <vt:lpstr>Calibri</vt:lpstr>
      <vt:lpstr>Calibri Light</vt:lpstr>
      <vt:lpstr>Consolas</vt:lpstr>
      <vt:lpstr>Courier New</vt:lpstr>
      <vt:lpstr>StarSymbol</vt:lpstr>
      <vt:lpstr>Symbol</vt:lpstr>
      <vt:lpstr>Times New Roman</vt:lpstr>
      <vt:lpstr>Wingdings</vt:lpstr>
      <vt:lpstr>Office Theme</vt:lpstr>
      <vt:lpstr>Office Theme</vt:lpstr>
      <vt:lpstr>Office Theme</vt:lpstr>
      <vt:lpstr>Optiver Realized Volatility prediction</vt:lpstr>
      <vt:lpstr>Raw data</vt:lpstr>
      <vt:lpstr>Raw data</vt:lpstr>
      <vt:lpstr>Raw data</vt:lpstr>
      <vt:lpstr>Feature extraction (Raw features)</vt:lpstr>
      <vt:lpstr>PowerPoint Presentation</vt:lpstr>
      <vt:lpstr>PowerPoint Presentation</vt:lpstr>
      <vt:lpstr>PowerPoint Presentation</vt:lpstr>
      <vt:lpstr>PowerPoint Presentation</vt:lpstr>
      <vt:lpstr>PowerPoint Presentation</vt:lpstr>
      <vt:lpstr>PowerPoint Presentation</vt:lpstr>
      <vt:lpstr>Target Summary statistics</vt:lpstr>
      <vt:lpstr>PowerPoint Presentation</vt:lpstr>
      <vt:lpstr>PowerPoint Presentation</vt:lpstr>
      <vt:lpstr>Clustering to form categorical feature of stock groupings (i.e. clusters of similar stocks)</vt:lpstr>
      <vt:lpstr>Clustering to form categorical feature of stock groupings</vt:lpstr>
      <vt:lpstr>Clustering to form categorical feature of stock groupings</vt:lpstr>
      <vt:lpstr>Clustering to form categorical feature of stock groupings</vt:lpstr>
      <vt:lpstr>Clustering to form categorical feature of stock groupings</vt:lpstr>
      <vt:lpstr>Clustering to form categorical feature of stock groupings</vt:lpstr>
      <vt:lpstr>Clustering to form categorical feature of stock groupings</vt:lpstr>
      <vt:lpstr>Clustering to form categorical feature of stock groupings</vt:lpstr>
      <vt:lpstr>Clustering to form categorical feature of stock groupings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Temporal target realized volatility correlation : pearson correlation between stocks for all time_ids.</vt:lpstr>
      <vt:lpstr>PowerPoint Presentation</vt:lpstr>
      <vt:lpstr>PowerPoint Presentation</vt:lpstr>
      <vt:lpstr>Liquidity Features</vt:lpstr>
      <vt:lpstr>Liquidity Features</vt:lpstr>
      <vt:lpstr>Liquidity Features</vt:lpstr>
      <vt:lpstr>Imbalance in liquidity ?? Or liquidity</vt:lpstr>
      <vt:lpstr>Refer to “raw-liquidity-related features data generation ” section in final_summary_report.doc</vt:lpstr>
      <vt:lpstr>create_stock_data()</vt:lpstr>
      <vt:lpstr>full_book_wap_bisect() Bisection search Algo.</vt:lpstr>
      <vt:lpstr>PowerPoint Presentation</vt:lpstr>
      <vt:lpstr>PowerPoint Presentation</vt:lpstr>
      <vt:lpstr>create_stock_data()</vt:lpstr>
      <vt:lpstr>create_stock_data()</vt:lpstr>
      <vt:lpstr>create_stock_data()</vt:lpstr>
      <vt:lpstr>bucketized_summed_data()</vt:lpstr>
      <vt:lpstr>bucketized_summed_data()</vt:lpstr>
      <vt:lpstr>bucketized_time_weighted_avg_data()</vt:lpstr>
      <vt:lpstr>Trade data</vt:lpstr>
      <vt:lpstr>Check corr. Btw. Target and raw liq. Feat.</vt:lpstr>
      <vt:lpstr>PowerPoint Presentation</vt:lpstr>
      <vt:lpstr>Clustering Analysis of raw liq. features</vt:lpstr>
      <vt:lpstr>perform_clustering() </vt:lpstr>
      <vt:lpstr>perform_clustering() </vt:lpstr>
      <vt:lpstr>PowerPoint Presentation</vt:lpstr>
      <vt:lpstr>PowerPoint Presentation</vt:lpstr>
      <vt:lpstr>PowerPoint Presentation</vt:lpstr>
      <vt:lpstr>Feature Engineering</vt:lpstr>
      <vt:lpstr>generate_features(train_buckets)</vt:lpstr>
      <vt:lpstr>generate_features(train_buckets)</vt:lpstr>
      <vt:lpstr>generate_features(train_buckets)</vt:lpstr>
      <vt:lpstr>generate_features(train_buckets)</vt:lpstr>
      <vt:lpstr>generate_features(train_buckets)</vt:lpstr>
      <vt:lpstr>get_cohesion_features(train_buckets, final_features, ffrom=0/10/20) </vt:lpstr>
      <vt:lpstr>get_cohesion_features(train_buckets, final_features, ffrom=0/10/20) </vt:lpstr>
      <vt:lpstr>get_cohesion_features(train_buckets, final_features, ffrom=0/10/20) </vt:lpstr>
      <vt:lpstr>get_misc_features(train_buckets, final_features)</vt:lpstr>
      <vt:lpstr>get_misc_features(train_buckets, final_features)</vt:lpstr>
      <vt:lpstr>get_misc_features(train_buckets, final_features)</vt:lpstr>
      <vt:lpstr>get_misc_features(train_buckets, final_features)</vt:lpstr>
      <vt:lpstr>Cluster_agg()</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get_misc_features(train_buckets, final_features)</vt:lpstr>
      <vt:lpstr>get_simple_features(train_buckets, final_features, 'wap1_log_price_ret_vol', ffrom=0/10/20/25)</vt:lpstr>
      <vt:lpstr>get_misc_features(train_buckets, final_features)</vt:lpstr>
      <vt:lpstr>PowerPoint Presentation</vt:lpstr>
      <vt:lpstr>Explore the Target </vt:lpstr>
      <vt:lpstr>Explore the Target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Explore the Features </vt:lpstr>
      <vt:lpstr>The following 2 files contains all the final training data including the target, log_target and log_target_standardized    Time id reordering is done and its saved in  train_feat_df_all_feat_large_null_neg_posinf_dropped_null_inf_replaced_transformed_reordered.pkl    tsfresh features for selected columns in train_feat_df.pkl are stored in  file</vt:lpstr>
      <vt:lpstr>EXCLUDE all the clustering features based on liquidity features</vt:lpstr>
      <vt:lpstr>Feature Selection and Elimination</vt:lpstr>
      <vt:lpstr>Feature Selection and Elimination</vt:lpstr>
      <vt:lpstr>Feature Selection and Elimination</vt:lpstr>
      <vt:lpstr>Feature Selection and Elimination</vt:lpstr>
      <vt:lpstr>Feature Selection and Elimination</vt:lpstr>
      <vt:lpstr>PowerPoint Presentation</vt:lpstr>
      <vt:lpstr>Feature Selection and Elimination</vt:lpstr>
      <vt:lpstr>Feature Selection and Elimination</vt:lpstr>
      <vt:lpstr>Feature Selection and Elimination</vt:lpstr>
      <vt:lpstr>Feature Selection and Elimination</vt:lpstr>
      <vt:lpstr>Reorder test time ids as well.</vt:lpstr>
      <vt:lpstr>Error TRoubleshooting</vt:lpstr>
      <vt:lpstr> </vt:lpstr>
      <vt:lpstr>Features from Statistical model</vt:lpstr>
      <vt:lpstr>Features from Statistical model</vt:lpstr>
      <vt:lpstr>Features from Statistical model</vt:lpstr>
      <vt:lpstr>Features from Statistical model</vt:lpstr>
      <vt:lpstr>Features from Statistical model</vt:lpstr>
      <vt:lpstr>Features from Statistical model</vt:lpstr>
      <vt:lpstr>Features from Statistical model</vt:lpstr>
      <vt:lpstr>Features from Statistical model</vt:lpstr>
      <vt:lpstr>Features selection for TSFRESH Feature extraction</vt:lpstr>
      <vt:lpstr>Features selection for TSFRESH Feature extraction</vt:lpstr>
      <vt:lpstr>Features selection for TSFRESH Feature extraction</vt:lpstr>
      <vt:lpstr>Lags(1,2,3,4) first and second difference features of xgboost_important_feat and target_high_Corr_feat  </vt:lpstr>
      <vt:lpstr>Kaggle submission Initial submissions</vt:lpstr>
      <vt:lpstr>Kaggle submission Public score</vt:lpstr>
      <vt:lpstr>APPENDIX</vt:lpstr>
      <vt:lpstr>PowerPoint Presentation</vt:lpstr>
      <vt:lpstr>Check corr. Btw. Target and raw liq. Feat.</vt:lpstr>
      <vt:lpstr>Check corr. Btw. Target and raw liq. Feat.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Emerson Raja Jose Peeterson</dc:creator>
  <dc:description/>
  <cp:lastModifiedBy>Jose Peeterson</cp:lastModifiedBy>
  <cp:revision>339</cp:revision>
  <dcterms:created xsi:type="dcterms:W3CDTF">2024-07-30T08:32:27Z</dcterms:created>
  <dcterms:modified xsi:type="dcterms:W3CDTF">2025-06-09T13:09:28Z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122</vt:i4>
  </property>
</Properties>
</file>